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556500" cy="10439400"/>
  <p:notesSz cx="7556500" cy="10439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2646"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236214"/>
            <a:ext cx="6428422" cy="219227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846064"/>
            <a:ext cx="5293995" cy="26098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01062"/>
            <a:ext cx="3289839" cy="689000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01062"/>
            <a:ext cx="3289839" cy="689000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 y="433"/>
            <a:ext cx="1637930" cy="10439143"/>
          </a:xfrm>
          <a:prstGeom prst="rect">
            <a:avLst/>
          </a:prstGeom>
          <a:blipFill>
            <a:blip r:embed="rId7" cstate="print"/>
            <a:stretch>
              <a:fillRect/>
            </a:stretch>
          </a:blipFill>
        </p:spPr>
        <p:txBody>
          <a:bodyPr wrap="square" lIns="0" tIns="0" rIns="0" bIns="0" rtlCol="0"/>
          <a:lstStyle/>
          <a:p>
            <a:endParaRPr/>
          </a:p>
        </p:txBody>
      </p:sp>
      <p:sp>
        <p:nvSpPr>
          <p:cNvPr id="17" name="bg object 17"/>
          <p:cNvSpPr/>
          <p:nvPr/>
        </p:nvSpPr>
        <p:spPr>
          <a:xfrm>
            <a:off x="0" y="0"/>
            <a:ext cx="151765" cy="10439400"/>
          </a:xfrm>
          <a:custGeom>
            <a:avLst/>
            <a:gdLst/>
            <a:ahLst/>
            <a:cxnLst/>
            <a:rect l="l" t="t" r="r" b="b"/>
            <a:pathLst>
              <a:path w="151765" h="10439400">
                <a:moveTo>
                  <a:pt x="151193" y="10439400"/>
                </a:moveTo>
                <a:lnTo>
                  <a:pt x="0" y="10439400"/>
                </a:lnTo>
                <a:lnTo>
                  <a:pt x="0" y="0"/>
                </a:lnTo>
                <a:lnTo>
                  <a:pt x="151193" y="0"/>
                </a:lnTo>
                <a:lnTo>
                  <a:pt x="151193" y="10439400"/>
                </a:lnTo>
                <a:close/>
              </a:path>
            </a:pathLst>
          </a:custGeom>
          <a:solidFill>
            <a:srgbClr val="756E54"/>
          </a:solidFill>
        </p:spPr>
        <p:txBody>
          <a:bodyPr wrap="square" lIns="0" tIns="0" rIns="0" bIns="0" rtlCol="0"/>
          <a:lstStyle/>
          <a:p>
            <a:endParaRPr/>
          </a:p>
        </p:txBody>
      </p:sp>
      <p:sp>
        <p:nvSpPr>
          <p:cNvPr id="18" name="bg object 18"/>
          <p:cNvSpPr/>
          <p:nvPr/>
        </p:nvSpPr>
        <p:spPr>
          <a:xfrm>
            <a:off x="0" y="6577900"/>
            <a:ext cx="1133475" cy="1189990"/>
          </a:xfrm>
          <a:custGeom>
            <a:avLst/>
            <a:gdLst/>
            <a:ahLst/>
            <a:cxnLst/>
            <a:rect l="l" t="t" r="r" b="b"/>
            <a:pathLst>
              <a:path w="1133475" h="1189990">
                <a:moveTo>
                  <a:pt x="805689" y="1189901"/>
                </a:moveTo>
                <a:lnTo>
                  <a:pt x="0" y="1188868"/>
                </a:lnTo>
                <a:lnTo>
                  <a:pt x="0" y="0"/>
                </a:lnTo>
                <a:lnTo>
                  <a:pt x="805689" y="4737"/>
                </a:lnTo>
                <a:lnTo>
                  <a:pt x="813677" y="5964"/>
                </a:lnTo>
                <a:lnTo>
                  <a:pt x="820213" y="9189"/>
                </a:lnTo>
                <a:lnTo>
                  <a:pt x="825297" y="13728"/>
                </a:lnTo>
                <a:lnTo>
                  <a:pt x="828929" y="18898"/>
                </a:lnTo>
                <a:lnTo>
                  <a:pt x="832802" y="18898"/>
                </a:lnTo>
                <a:lnTo>
                  <a:pt x="832802" y="26162"/>
                </a:lnTo>
                <a:lnTo>
                  <a:pt x="1127465" y="561683"/>
                </a:lnTo>
                <a:lnTo>
                  <a:pt x="1131822" y="578736"/>
                </a:lnTo>
                <a:lnTo>
                  <a:pt x="1133274" y="596433"/>
                </a:lnTo>
                <a:lnTo>
                  <a:pt x="1131822" y="612793"/>
                </a:lnTo>
                <a:lnTo>
                  <a:pt x="1127465" y="625831"/>
                </a:lnTo>
                <a:lnTo>
                  <a:pt x="832802" y="1168489"/>
                </a:lnTo>
                <a:lnTo>
                  <a:pt x="828929" y="1168489"/>
                </a:lnTo>
                <a:lnTo>
                  <a:pt x="828929" y="1175626"/>
                </a:lnTo>
                <a:lnTo>
                  <a:pt x="825297" y="1180868"/>
                </a:lnTo>
                <a:lnTo>
                  <a:pt x="820213" y="1185440"/>
                </a:lnTo>
                <a:lnTo>
                  <a:pt x="813677" y="1188675"/>
                </a:lnTo>
                <a:lnTo>
                  <a:pt x="805689" y="1189901"/>
                </a:lnTo>
                <a:close/>
              </a:path>
            </a:pathLst>
          </a:custGeom>
          <a:solidFill>
            <a:srgbClr val="A52F10"/>
          </a:solidFill>
        </p:spPr>
        <p:txBody>
          <a:bodyPr wrap="square" lIns="0" tIns="0" rIns="0" bIns="0" rtlCol="0"/>
          <a:lstStyle/>
          <a:p>
            <a:endParaRPr/>
          </a:p>
        </p:txBody>
      </p:sp>
      <p:sp>
        <p:nvSpPr>
          <p:cNvPr id="2" name="Holder 2"/>
          <p:cNvSpPr>
            <a:spLocks noGrp="1"/>
          </p:cNvSpPr>
          <p:nvPr>
            <p:ph type="title"/>
          </p:nvPr>
        </p:nvSpPr>
        <p:spPr>
          <a:xfrm>
            <a:off x="378142" y="417576"/>
            <a:ext cx="6806565" cy="16703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01062"/>
            <a:ext cx="6806565" cy="689000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708642"/>
            <a:ext cx="2420112" cy="5219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708642"/>
            <a:ext cx="1739455" cy="5219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10/11/2021</a:t>
            </a:fld>
            <a:endParaRPr lang="en-US"/>
          </a:p>
        </p:txBody>
      </p:sp>
      <p:sp>
        <p:nvSpPr>
          <p:cNvPr id="6" name="Holder 6"/>
          <p:cNvSpPr>
            <a:spLocks noGrp="1"/>
          </p:cNvSpPr>
          <p:nvPr>
            <p:ph type="sldNum" sz="quarter" idx="7"/>
          </p:nvPr>
        </p:nvSpPr>
        <p:spPr>
          <a:xfrm>
            <a:off x="5445252" y="9708642"/>
            <a:ext cx="1739455" cy="5219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hyperlink" Target="http://www.legifrance.gouv.fr/affichCodeArticle.do?idArticle=LEGIARTI000033813202&amp;cidTexte=LEGITEXT000006069577&amp;categorieLien=id&amp;dateTexte=201701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50860" y="288152"/>
            <a:ext cx="2463165"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rgbClr val="B10A14"/>
                </a:solidFill>
                <a:latin typeface="Arial Black"/>
                <a:cs typeface="Arial Black"/>
              </a:rPr>
              <a:t>AIDE </a:t>
            </a:r>
            <a:r>
              <a:rPr sz="2000" dirty="0">
                <a:solidFill>
                  <a:srgbClr val="B10A14"/>
                </a:solidFill>
                <a:latin typeface="Arial Black"/>
                <a:cs typeface="Arial Black"/>
              </a:rPr>
              <a:t>A</a:t>
            </a:r>
            <a:r>
              <a:rPr sz="2000" spc="-95" dirty="0">
                <a:solidFill>
                  <a:srgbClr val="B10A14"/>
                </a:solidFill>
                <a:latin typeface="Arial Black"/>
                <a:cs typeface="Arial Black"/>
              </a:rPr>
              <a:t> </a:t>
            </a:r>
            <a:r>
              <a:rPr sz="2000" spc="-5" dirty="0">
                <a:solidFill>
                  <a:srgbClr val="B10A14"/>
                </a:solidFill>
                <a:latin typeface="Arial Black"/>
                <a:cs typeface="Arial Black"/>
              </a:rPr>
              <a:t>DOMICILE</a:t>
            </a:r>
            <a:endParaRPr sz="2000">
              <a:latin typeface="Arial Black"/>
              <a:cs typeface="Arial Black"/>
            </a:endParaRPr>
          </a:p>
        </p:txBody>
      </p:sp>
      <p:sp>
        <p:nvSpPr>
          <p:cNvPr id="3" name="object 3"/>
          <p:cNvSpPr txBox="1"/>
          <p:nvPr/>
        </p:nvSpPr>
        <p:spPr>
          <a:xfrm>
            <a:off x="567630" y="924667"/>
            <a:ext cx="6475095" cy="1212850"/>
          </a:xfrm>
          <a:prstGeom prst="rect">
            <a:avLst/>
          </a:prstGeom>
        </p:spPr>
        <p:txBody>
          <a:bodyPr vert="horz" wrap="square" lIns="0" tIns="12700" rIns="0" bIns="0" rtlCol="0">
            <a:spAutoFit/>
          </a:bodyPr>
          <a:lstStyle/>
          <a:p>
            <a:pPr marL="12700" marR="5080">
              <a:lnSpc>
                <a:spcPct val="100000"/>
              </a:lnSpc>
              <a:spcBef>
                <a:spcPts val="100"/>
              </a:spcBef>
            </a:pPr>
            <a:r>
              <a:rPr sz="1200" spc="-5" dirty="0">
                <a:latin typeface="TeXGyreAdventor"/>
                <a:cs typeface="TeXGyreAdventor"/>
              </a:rPr>
              <a:t>Nos auxiliaires de vie sociale et nos aides </a:t>
            </a:r>
            <a:r>
              <a:rPr sz="1200" dirty="0">
                <a:latin typeface="TeXGyreAdventor"/>
                <a:cs typeface="TeXGyreAdventor"/>
              </a:rPr>
              <a:t>à </a:t>
            </a:r>
            <a:r>
              <a:rPr sz="1200" spc="-5" dirty="0">
                <a:latin typeface="TeXGyreAdventor"/>
                <a:cs typeface="TeXGyreAdventor"/>
              </a:rPr>
              <a:t>domicile sont </a:t>
            </a:r>
            <a:r>
              <a:rPr sz="1200" dirty="0">
                <a:latin typeface="TeXGyreAdventor"/>
                <a:cs typeface="TeXGyreAdventor"/>
              </a:rPr>
              <a:t>à </a:t>
            </a:r>
            <a:r>
              <a:rPr sz="1200" spc="-5" dirty="0">
                <a:latin typeface="TeXGyreAdventor"/>
                <a:cs typeface="TeXGyreAdventor"/>
              </a:rPr>
              <a:t>votre disposition </a:t>
            </a:r>
            <a:r>
              <a:rPr sz="1200" dirty="0">
                <a:latin typeface="TeXGyreAdventor"/>
                <a:cs typeface="TeXGyreAdventor"/>
              </a:rPr>
              <a:t>7 </a:t>
            </a:r>
            <a:r>
              <a:rPr sz="1200" spc="-5" dirty="0">
                <a:latin typeface="TeXGyreAdventor"/>
                <a:cs typeface="TeXGyreAdventor"/>
              </a:rPr>
              <a:t>jours sur 7,  dimanches et jours</a:t>
            </a:r>
            <a:r>
              <a:rPr sz="1200" spc="-10" dirty="0">
                <a:latin typeface="TeXGyreAdventor"/>
                <a:cs typeface="TeXGyreAdventor"/>
              </a:rPr>
              <a:t> </a:t>
            </a:r>
            <a:r>
              <a:rPr sz="1200" spc="-5" dirty="0">
                <a:latin typeface="TeXGyreAdventor"/>
                <a:cs typeface="TeXGyreAdventor"/>
              </a:rPr>
              <a:t>fériés.</a:t>
            </a:r>
            <a:endParaRPr sz="1200">
              <a:latin typeface="TeXGyreAdventor"/>
              <a:cs typeface="TeXGyreAdventor"/>
            </a:endParaRPr>
          </a:p>
          <a:p>
            <a:pPr>
              <a:lnSpc>
                <a:spcPct val="100000"/>
              </a:lnSpc>
              <a:spcBef>
                <a:spcPts val="55"/>
              </a:spcBef>
            </a:pPr>
            <a:endParaRPr sz="950">
              <a:latin typeface="TeXGyreAdventor"/>
              <a:cs typeface="TeXGyreAdventor"/>
            </a:endParaRPr>
          </a:p>
          <a:p>
            <a:pPr marL="12700" marR="351790">
              <a:lnSpc>
                <a:spcPct val="100000"/>
              </a:lnSpc>
            </a:pPr>
            <a:r>
              <a:rPr sz="1200" spc="-5" dirty="0">
                <a:latin typeface="TeXGyreAdventor"/>
                <a:cs typeface="TeXGyreAdventor"/>
              </a:rPr>
              <a:t>Elles interviennent </a:t>
            </a:r>
            <a:r>
              <a:rPr sz="1200" dirty="0">
                <a:latin typeface="TeXGyreAdventor"/>
                <a:cs typeface="TeXGyreAdventor"/>
              </a:rPr>
              <a:t>à </a:t>
            </a:r>
            <a:r>
              <a:rPr sz="1200" spc="-5" dirty="0">
                <a:latin typeface="TeXGyreAdventor"/>
                <a:cs typeface="TeXGyreAdventor"/>
              </a:rPr>
              <a:t>votre domicile pour vous aider </a:t>
            </a:r>
            <a:r>
              <a:rPr sz="1200" dirty="0">
                <a:latin typeface="TeXGyreAdventor"/>
                <a:cs typeface="TeXGyreAdventor"/>
              </a:rPr>
              <a:t>à </a:t>
            </a:r>
            <a:r>
              <a:rPr sz="1200" spc="-5" dirty="0">
                <a:latin typeface="TeXGyreAdventor"/>
                <a:cs typeface="TeXGyreAdventor"/>
              </a:rPr>
              <a:t>accomplir les gestes de la vie  quotidienne et remédier </a:t>
            </a:r>
            <a:r>
              <a:rPr sz="1200" dirty="0">
                <a:latin typeface="TeXGyreAdventor"/>
                <a:cs typeface="TeXGyreAdventor"/>
              </a:rPr>
              <a:t>à </a:t>
            </a:r>
            <a:r>
              <a:rPr sz="1200" spc="-5" dirty="0">
                <a:latin typeface="TeXGyreAdventor"/>
                <a:cs typeface="TeXGyreAdventor"/>
              </a:rPr>
              <a:t>la perte</a:t>
            </a:r>
            <a:r>
              <a:rPr sz="1200" spc="-20" dirty="0">
                <a:latin typeface="TeXGyreAdventor"/>
                <a:cs typeface="TeXGyreAdventor"/>
              </a:rPr>
              <a:t> </a:t>
            </a:r>
            <a:r>
              <a:rPr sz="1200" spc="-5" dirty="0">
                <a:latin typeface="TeXGyreAdventor"/>
                <a:cs typeface="TeXGyreAdventor"/>
              </a:rPr>
              <a:t>d’autonomie.</a:t>
            </a:r>
            <a:endParaRPr sz="1200">
              <a:latin typeface="TeXGyreAdventor"/>
              <a:cs typeface="TeXGyreAdventor"/>
            </a:endParaRPr>
          </a:p>
          <a:p>
            <a:pPr marL="12700">
              <a:lnSpc>
                <a:spcPct val="100000"/>
              </a:lnSpc>
              <a:spcBef>
                <a:spcPts val="590"/>
              </a:spcBef>
            </a:pPr>
            <a:r>
              <a:rPr sz="1300" b="1" u="sng" spc="-5" dirty="0">
                <a:uFill>
                  <a:solidFill>
                    <a:srgbClr val="000000"/>
                  </a:solidFill>
                </a:uFill>
                <a:latin typeface="TeXGyreAdventor"/>
                <a:cs typeface="TeXGyreAdventor"/>
              </a:rPr>
              <a:t>Nos intervenantes</a:t>
            </a:r>
            <a:r>
              <a:rPr sz="1300" b="1" u="sng" spc="-10" dirty="0">
                <a:uFill>
                  <a:solidFill>
                    <a:srgbClr val="000000"/>
                  </a:solidFill>
                </a:uFill>
                <a:latin typeface="TeXGyreAdventor"/>
                <a:cs typeface="TeXGyreAdventor"/>
              </a:rPr>
              <a:t> </a:t>
            </a:r>
            <a:r>
              <a:rPr sz="1300" b="1" u="sng" spc="-5" dirty="0">
                <a:uFill>
                  <a:solidFill>
                    <a:srgbClr val="000000"/>
                  </a:solidFill>
                </a:uFill>
                <a:latin typeface="TeXGyreAdventor"/>
                <a:cs typeface="TeXGyreAdventor"/>
              </a:rPr>
              <a:t>assurent:</a:t>
            </a:r>
            <a:endParaRPr sz="1300">
              <a:latin typeface="TeXGyreAdventor"/>
              <a:cs typeface="TeXGyreAdventor"/>
            </a:endParaRPr>
          </a:p>
        </p:txBody>
      </p:sp>
      <p:sp>
        <p:nvSpPr>
          <p:cNvPr id="4" name="object 4"/>
          <p:cNvSpPr txBox="1"/>
          <p:nvPr/>
        </p:nvSpPr>
        <p:spPr>
          <a:xfrm>
            <a:off x="567630" y="2309410"/>
            <a:ext cx="3136900" cy="758190"/>
          </a:xfrm>
          <a:prstGeom prst="rect">
            <a:avLst/>
          </a:prstGeom>
        </p:spPr>
        <p:txBody>
          <a:bodyPr vert="horz" wrap="square" lIns="0" tIns="12700" rIns="0" bIns="0" rtlCol="0">
            <a:spAutoFit/>
          </a:bodyPr>
          <a:lstStyle/>
          <a:p>
            <a:pPr marL="298450" indent="-285750">
              <a:lnSpc>
                <a:spcPct val="100000"/>
              </a:lnSpc>
              <a:spcBef>
                <a:spcPts val="100"/>
              </a:spcBef>
              <a:buSzPct val="104166"/>
              <a:buFont typeface="Arial"/>
              <a:buChar char="•"/>
              <a:tabLst>
                <a:tab pos="297815" algn="l"/>
                <a:tab pos="298450" algn="l"/>
              </a:tabLst>
            </a:pPr>
            <a:r>
              <a:rPr sz="1200" spc="-5" dirty="0">
                <a:latin typeface="TeXGyreAdventor"/>
                <a:cs typeface="TeXGyreAdventor"/>
              </a:rPr>
              <a:t>l’aide </a:t>
            </a:r>
            <a:r>
              <a:rPr sz="1200" dirty="0">
                <a:latin typeface="TeXGyreAdventor"/>
                <a:cs typeface="TeXGyreAdventor"/>
              </a:rPr>
              <a:t>à </a:t>
            </a:r>
            <a:r>
              <a:rPr sz="1200" spc="-5" dirty="0">
                <a:latin typeface="TeXGyreAdventor"/>
                <a:cs typeface="TeXGyreAdventor"/>
              </a:rPr>
              <a:t>la</a:t>
            </a:r>
            <a:r>
              <a:rPr sz="1200" spc="-15" dirty="0">
                <a:latin typeface="TeXGyreAdventor"/>
                <a:cs typeface="TeXGyreAdventor"/>
              </a:rPr>
              <a:t> </a:t>
            </a:r>
            <a:r>
              <a:rPr sz="1200" spc="-10" dirty="0">
                <a:latin typeface="TeXGyreAdventor"/>
                <a:cs typeface="TeXGyreAdventor"/>
              </a:rPr>
              <a:t>toilette</a:t>
            </a:r>
            <a:endParaRPr sz="1200">
              <a:latin typeface="TeXGyreAdventor"/>
              <a:cs typeface="TeXGyreAdventor"/>
            </a:endParaRPr>
          </a:p>
          <a:p>
            <a:pPr marL="298450" indent="-285750">
              <a:lnSpc>
                <a:spcPct val="100000"/>
              </a:lnSpc>
              <a:buSzPct val="104166"/>
              <a:buFont typeface="Arial"/>
              <a:buChar char="•"/>
              <a:tabLst>
                <a:tab pos="297815" algn="l"/>
                <a:tab pos="298450" algn="l"/>
              </a:tabLst>
            </a:pPr>
            <a:r>
              <a:rPr sz="1200" spc="-5" dirty="0">
                <a:latin typeface="TeXGyreAdventor"/>
                <a:cs typeface="TeXGyreAdventor"/>
              </a:rPr>
              <a:t>l’aide </a:t>
            </a:r>
            <a:r>
              <a:rPr sz="1200" dirty="0">
                <a:latin typeface="TeXGyreAdventor"/>
                <a:cs typeface="TeXGyreAdventor"/>
              </a:rPr>
              <a:t>à </a:t>
            </a:r>
            <a:r>
              <a:rPr sz="1200" spc="-5" dirty="0">
                <a:latin typeface="TeXGyreAdventor"/>
                <a:cs typeface="TeXGyreAdventor"/>
              </a:rPr>
              <a:t>l’habillage et au</a:t>
            </a:r>
            <a:r>
              <a:rPr sz="1200" spc="-80" dirty="0">
                <a:latin typeface="TeXGyreAdventor"/>
                <a:cs typeface="TeXGyreAdventor"/>
              </a:rPr>
              <a:t> </a:t>
            </a:r>
            <a:r>
              <a:rPr sz="1200" spc="-5" dirty="0">
                <a:latin typeface="TeXGyreAdventor"/>
                <a:cs typeface="TeXGyreAdventor"/>
              </a:rPr>
              <a:t>déshabillage</a:t>
            </a:r>
            <a:endParaRPr sz="1200">
              <a:latin typeface="TeXGyreAdventor"/>
              <a:cs typeface="TeXGyreAdventor"/>
            </a:endParaRPr>
          </a:p>
          <a:p>
            <a:pPr marL="298450" indent="-285750">
              <a:lnSpc>
                <a:spcPct val="100000"/>
              </a:lnSpc>
              <a:buSzPct val="104166"/>
              <a:buFont typeface="Arial"/>
              <a:buChar char="•"/>
              <a:tabLst>
                <a:tab pos="297815" algn="l"/>
                <a:tab pos="298450" algn="l"/>
              </a:tabLst>
            </a:pPr>
            <a:r>
              <a:rPr sz="1200" spc="-5" dirty="0">
                <a:latin typeface="TeXGyreAdventor"/>
                <a:cs typeface="TeXGyreAdventor"/>
              </a:rPr>
              <a:t>la préparation et la prise des</a:t>
            </a:r>
            <a:r>
              <a:rPr sz="1200" spc="-40" dirty="0">
                <a:latin typeface="TeXGyreAdventor"/>
                <a:cs typeface="TeXGyreAdventor"/>
              </a:rPr>
              <a:t> </a:t>
            </a:r>
            <a:r>
              <a:rPr sz="1200" spc="-5" dirty="0">
                <a:latin typeface="TeXGyreAdventor"/>
                <a:cs typeface="TeXGyreAdventor"/>
              </a:rPr>
              <a:t>repas</a:t>
            </a:r>
            <a:endParaRPr sz="1200">
              <a:latin typeface="TeXGyreAdventor"/>
              <a:cs typeface="TeXGyreAdventor"/>
            </a:endParaRPr>
          </a:p>
          <a:p>
            <a:pPr marL="298450" indent="-285750">
              <a:lnSpc>
                <a:spcPct val="100000"/>
              </a:lnSpc>
              <a:buSzPct val="104166"/>
              <a:buFont typeface="Arial"/>
              <a:buChar char="•"/>
              <a:tabLst>
                <a:tab pos="297815" algn="l"/>
                <a:tab pos="298450" algn="l"/>
              </a:tabLst>
            </a:pPr>
            <a:r>
              <a:rPr sz="1200" spc="-5" dirty="0">
                <a:latin typeface="TeXGyreAdventor"/>
                <a:cs typeface="TeXGyreAdventor"/>
              </a:rPr>
              <a:t>les</a:t>
            </a:r>
            <a:r>
              <a:rPr sz="1200" spc="-10" dirty="0">
                <a:latin typeface="TeXGyreAdventor"/>
                <a:cs typeface="TeXGyreAdventor"/>
              </a:rPr>
              <a:t> </a:t>
            </a:r>
            <a:r>
              <a:rPr sz="1200" spc="-5" dirty="0">
                <a:latin typeface="TeXGyreAdventor"/>
                <a:cs typeface="TeXGyreAdventor"/>
              </a:rPr>
              <a:t>courses</a:t>
            </a:r>
            <a:endParaRPr sz="1200">
              <a:latin typeface="TeXGyreAdventor"/>
              <a:cs typeface="TeXGyreAdventor"/>
            </a:endParaRPr>
          </a:p>
        </p:txBody>
      </p:sp>
      <p:sp>
        <p:nvSpPr>
          <p:cNvPr id="5" name="object 5"/>
          <p:cNvSpPr txBox="1"/>
          <p:nvPr/>
        </p:nvSpPr>
        <p:spPr>
          <a:xfrm>
            <a:off x="4341418" y="2281763"/>
            <a:ext cx="2675890" cy="575310"/>
          </a:xfrm>
          <a:prstGeom prst="rect">
            <a:avLst/>
          </a:prstGeom>
        </p:spPr>
        <p:txBody>
          <a:bodyPr vert="horz" wrap="square" lIns="0" tIns="12700" rIns="0" bIns="0" rtlCol="0">
            <a:spAutoFit/>
          </a:bodyPr>
          <a:lstStyle/>
          <a:p>
            <a:pPr marL="298450" indent="-285750">
              <a:lnSpc>
                <a:spcPct val="100000"/>
              </a:lnSpc>
              <a:spcBef>
                <a:spcPts val="100"/>
              </a:spcBef>
              <a:buSzPct val="104166"/>
              <a:buFont typeface="Arial"/>
              <a:buChar char="•"/>
              <a:tabLst>
                <a:tab pos="297815" algn="l"/>
                <a:tab pos="298450" algn="l"/>
              </a:tabLst>
            </a:pPr>
            <a:r>
              <a:rPr sz="1200" spc="-5" dirty="0">
                <a:latin typeface="TeXGyreAdventor"/>
                <a:cs typeface="TeXGyreAdventor"/>
              </a:rPr>
              <a:t>l’aide au</a:t>
            </a:r>
            <a:r>
              <a:rPr sz="1200" spc="-10" dirty="0">
                <a:latin typeface="TeXGyreAdventor"/>
                <a:cs typeface="TeXGyreAdventor"/>
              </a:rPr>
              <a:t> transfert</a:t>
            </a:r>
            <a:endParaRPr sz="1200">
              <a:latin typeface="TeXGyreAdventor"/>
              <a:cs typeface="TeXGyreAdventor"/>
            </a:endParaRPr>
          </a:p>
          <a:p>
            <a:pPr marL="298450" indent="-285750">
              <a:lnSpc>
                <a:spcPct val="100000"/>
              </a:lnSpc>
              <a:buSzPct val="104166"/>
              <a:buFont typeface="Arial"/>
              <a:buChar char="•"/>
              <a:tabLst>
                <a:tab pos="297815" algn="l"/>
                <a:tab pos="298450" algn="l"/>
              </a:tabLst>
            </a:pPr>
            <a:r>
              <a:rPr sz="1200" spc="-5" dirty="0">
                <a:latin typeface="TeXGyreAdventor"/>
                <a:cs typeface="TeXGyreAdventor"/>
              </a:rPr>
              <a:t>l’entretien courant de la</a:t>
            </a:r>
            <a:r>
              <a:rPr sz="1200" spc="-75" dirty="0">
                <a:latin typeface="TeXGyreAdventor"/>
                <a:cs typeface="TeXGyreAdventor"/>
              </a:rPr>
              <a:t> </a:t>
            </a:r>
            <a:r>
              <a:rPr sz="1200" spc="-5" dirty="0">
                <a:latin typeface="TeXGyreAdventor"/>
                <a:cs typeface="TeXGyreAdventor"/>
              </a:rPr>
              <a:t>maison</a:t>
            </a:r>
            <a:endParaRPr sz="1200">
              <a:latin typeface="TeXGyreAdventor"/>
              <a:cs typeface="TeXGyreAdventor"/>
            </a:endParaRPr>
          </a:p>
          <a:p>
            <a:pPr marL="298450" indent="-285750">
              <a:lnSpc>
                <a:spcPct val="100000"/>
              </a:lnSpc>
              <a:buSzPct val="104166"/>
              <a:buFont typeface="Arial"/>
              <a:buChar char="•"/>
              <a:tabLst>
                <a:tab pos="297815" algn="l"/>
                <a:tab pos="298450" algn="l"/>
              </a:tabLst>
            </a:pPr>
            <a:r>
              <a:rPr sz="1200" spc="-5" dirty="0">
                <a:latin typeface="TeXGyreAdventor"/>
                <a:cs typeface="TeXGyreAdventor"/>
              </a:rPr>
              <a:t>Accompagnement </a:t>
            </a:r>
            <a:r>
              <a:rPr sz="1200" dirty="0">
                <a:latin typeface="TeXGyreAdventor"/>
                <a:cs typeface="TeXGyreAdventor"/>
              </a:rPr>
              <a:t>à</a:t>
            </a:r>
            <a:r>
              <a:rPr sz="1200" spc="-35" dirty="0">
                <a:latin typeface="TeXGyreAdventor"/>
                <a:cs typeface="TeXGyreAdventor"/>
              </a:rPr>
              <a:t> </a:t>
            </a:r>
            <a:r>
              <a:rPr sz="1200" spc="-10" dirty="0">
                <a:latin typeface="TeXGyreAdventor"/>
                <a:cs typeface="TeXGyreAdventor"/>
              </a:rPr>
              <a:t>l’extérieur</a:t>
            </a:r>
            <a:endParaRPr sz="1200">
              <a:latin typeface="TeXGyreAdventor"/>
              <a:cs typeface="TeXGyreAdventor"/>
            </a:endParaRPr>
          </a:p>
        </p:txBody>
      </p:sp>
      <p:sp>
        <p:nvSpPr>
          <p:cNvPr id="6" name="object 6"/>
          <p:cNvSpPr txBox="1"/>
          <p:nvPr/>
        </p:nvSpPr>
        <p:spPr>
          <a:xfrm>
            <a:off x="2066747" y="5400755"/>
            <a:ext cx="648970" cy="202565"/>
          </a:xfrm>
          <a:prstGeom prst="rect">
            <a:avLst/>
          </a:prstGeom>
        </p:spPr>
        <p:txBody>
          <a:bodyPr vert="horz" wrap="square" lIns="0" tIns="635" rIns="0" bIns="0" rtlCol="0">
            <a:spAutoFit/>
          </a:bodyPr>
          <a:lstStyle/>
          <a:p>
            <a:pPr>
              <a:lnSpc>
                <a:spcPct val="100000"/>
              </a:lnSpc>
              <a:spcBef>
                <a:spcPts val="5"/>
              </a:spcBef>
            </a:pPr>
            <a:r>
              <a:rPr sz="1300" b="1" spc="-5" dirty="0">
                <a:solidFill>
                  <a:srgbClr val="B10A14"/>
                </a:solidFill>
                <a:latin typeface="TeXGyreAdventor"/>
                <a:cs typeface="TeXGyreAdventor"/>
              </a:rPr>
              <a:t>Tarif</a:t>
            </a:r>
            <a:r>
              <a:rPr sz="1300" b="1" spc="-95" dirty="0">
                <a:solidFill>
                  <a:srgbClr val="B10A14"/>
                </a:solidFill>
                <a:latin typeface="TeXGyreAdventor"/>
                <a:cs typeface="TeXGyreAdventor"/>
              </a:rPr>
              <a:t> </a:t>
            </a:r>
            <a:r>
              <a:rPr sz="1300" b="1" spc="-5" dirty="0">
                <a:solidFill>
                  <a:srgbClr val="B10A14"/>
                </a:solidFill>
                <a:latin typeface="TeXGyreAdventor"/>
                <a:cs typeface="TeXGyreAdventor"/>
              </a:rPr>
              <a:t>des</a:t>
            </a:r>
            <a:endParaRPr sz="1300">
              <a:latin typeface="TeXGyreAdventor"/>
              <a:cs typeface="TeXGyreAdventor"/>
            </a:endParaRPr>
          </a:p>
        </p:txBody>
      </p:sp>
      <p:sp>
        <p:nvSpPr>
          <p:cNvPr id="7" name="object 7"/>
          <p:cNvSpPr txBox="1"/>
          <p:nvPr/>
        </p:nvSpPr>
        <p:spPr>
          <a:xfrm>
            <a:off x="2761407" y="5400755"/>
            <a:ext cx="2369185" cy="202565"/>
          </a:xfrm>
          <a:prstGeom prst="rect">
            <a:avLst/>
          </a:prstGeom>
        </p:spPr>
        <p:txBody>
          <a:bodyPr vert="horz" wrap="square" lIns="0" tIns="635" rIns="0" bIns="0" rtlCol="0">
            <a:spAutoFit/>
          </a:bodyPr>
          <a:lstStyle/>
          <a:p>
            <a:pPr>
              <a:lnSpc>
                <a:spcPct val="100000"/>
              </a:lnSpc>
              <a:spcBef>
                <a:spcPts val="5"/>
              </a:spcBef>
            </a:pPr>
            <a:r>
              <a:rPr sz="1300" b="1" spc="-5" dirty="0">
                <a:solidFill>
                  <a:srgbClr val="B10A14"/>
                </a:solidFill>
                <a:latin typeface="TeXGyreAdventor"/>
                <a:cs typeface="TeXGyreAdventor"/>
              </a:rPr>
              <a:t>prestations au </a:t>
            </a:r>
            <a:r>
              <a:rPr sz="1300" b="1" spc="10" dirty="0">
                <a:solidFill>
                  <a:srgbClr val="B10A14"/>
                </a:solidFill>
                <a:latin typeface="TeXGyreAdventor"/>
                <a:cs typeface="TeXGyreAdventor"/>
              </a:rPr>
              <a:t>1</a:t>
            </a:r>
            <a:r>
              <a:rPr sz="1275" b="1" spc="15" baseline="26143" dirty="0">
                <a:solidFill>
                  <a:srgbClr val="B10A14"/>
                </a:solidFill>
                <a:latin typeface="TeXGyreAdventor"/>
                <a:cs typeface="TeXGyreAdventor"/>
              </a:rPr>
              <a:t>er </a:t>
            </a:r>
            <a:r>
              <a:rPr sz="1300" b="1" spc="-5" dirty="0">
                <a:solidFill>
                  <a:srgbClr val="B10A14"/>
                </a:solidFill>
                <a:latin typeface="TeXGyreAdventor"/>
                <a:cs typeface="TeXGyreAdventor"/>
              </a:rPr>
              <a:t>janvier</a:t>
            </a:r>
            <a:r>
              <a:rPr sz="1300" b="1" spc="-210" dirty="0">
                <a:solidFill>
                  <a:srgbClr val="B10A14"/>
                </a:solidFill>
                <a:latin typeface="TeXGyreAdventor"/>
                <a:cs typeface="TeXGyreAdventor"/>
              </a:rPr>
              <a:t> </a:t>
            </a:r>
            <a:r>
              <a:rPr sz="1300" b="1" spc="-5" dirty="0">
                <a:solidFill>
                  <a:srgbClr val="B10A14"/>
                </a:solidFill>
                <a:latin typeface="TeXGyreAdventor"/>
                <a:cs typeface="TeXGyreAdventor"/>
              </a:rPr>
              <a:t>2020</a:t>
            </a:r>
            <a:endParaRPr sz="1300">
              <a:latin typeface="TeXGyreAdventor"/>
              <a:cs typeface="TeXGyreAdventor"/>
            </a:endParaRPr>
          </a:p>
        </p:txBody>
      </p:sp>
      <p:sp>
        <p:nvSpPr>
          <p:cNvPr id="8" name="object 8"/>
          <p:cNvSpPr/>
          <p:nvPr/>
        </p:nvSpPr>
        <p:spPr>
          <a:xfrm>
            <a:off x="5382943" y="6433845"/>
            <a:ext cx="1744167" cy="1508760"/>
          </a:xfrm>
          <a:prstGeom prst="rect">
            <a:avLst/>
          </a:prstGeom>
          <a:blipFill>
            <a:blip r:embed="rId2" cstate="print"/>
            <a:stretch>
              <a:fillRect/>
            </a:stretch>
          </a:blipFill>
        </p:spPr>
        <p:txBody>
          <a:bodyPr wrap="square" lIns="0" tIns="0" rIns="0" bIns="0" rtlCol="0"/>
          <a:lstStyle/>
          <a:p>
            <a:endParaRPr/>
          </a:p>
        </p:txBody>
      </p:sp>
      <p:graphicFrame>
        <p:nvGraphicFramePr>
          <p:cNvPr id="9" name="object 9"/>
          <p:cNvGraphicFramePr>
            <a:graphicFrameLocks noGrp="1"/>
          </p:cNvGraphicFramePr>
          <p:nvPr>
            <p:extLst>
              <p:ext uri="{D42A27DB-BD31-4B8C-83A1-F6EECF244321}">
                <p14:modId xmlns:p14="http://schemas.microsoft.com/office/powerpoint/2010/main" val="3702339635"/>
              </p:ext>
            </p:extLst>
          </p:nvPr>
        </p:nvGraphicFramePr>
        <p:xfrm>
          <a:off x="432559" y="4940325"/>
          <a:ext cx="6693534" cy="3002279"/>
        </p:xfrm>
        <a:graphic>
          <a:graphicData uri="http://schemas.openxmlformats.org/drawingml/2006/table">
            <a:tbl>
              <a:tblPr firstRow="1" bandRow="1">
                <a:tableStyleId>{2D5ABB26-0587-4C30-8999-92F81FD0307C}</a:tableStyleId>
              </a:tblPr>
              <a:tblGrid>
                <a:gridCol w="2289810">
                  <a:extLst>
                    <a:ext uri="{9D8B030D-6E8A-4147-A177-3AD203B41FA5}">
                      <a16:colId xmlns:a16="http://schemas.microsoft.com/office/drawing/2014/main" val="20000"/>
                    </a:ext>
                  </a:extLst>
                </a:gridCol>
                <a:gridCol w="2660015">
                  <a:extLst>
                    <a:ext uri="{9D8B030D-6E8A-4147-A177-3AD203B41FA5}">
                      <a16:colId xmlns:a16="http://schemas.microsoft.com/office/drawing/2014/main" val="20001"/>
                    </a:ext>
                  </a:extLst>
                </a:gridCol>
                <a:gridCol w="1743709">
                  <a:extLst>
                    <a:ext uri="{9D8B030D-6E8A-4147-A177-3AD203B41FA5}">
                      <a16:colId xmlns:a16="http://schemas.microsoft.com/office/drawing/2014/main" val="20002"/>
                    </a:ext>
                  </a:extLst>
                </a:gridCol>
              </a:tblGrid>
              <a:tr h="1005840">
                <a:tc>
                  <a:txBody>
                    <a:bodyPr/>
                    <a:lstStyle/>
                    <a:p>
                      <a:pPr marL="90805">
                        <a:lnSpc>
                          <a:spcPct val="100000"/>
                        </a:lnSpc>
                        <a:spcBef>
                          <a:spcPts val="330"/>
                        </a:spcBef>
                      </a:pPr>
                      <a:r>
                        <a:rPr sz="1500" b="1" spc="-5" dirty="0">
                          <a:solidFill>
                            <a:srgbClr val="FFFFFF"/>
                          </a:solidFill>
                          <a:latin typeface="TeXGyreAdventor"/>
                          <a:cs typeface="TeXGyreAdventor"/>
                        </a:rPr>
                        <a:t>Financeurs</a:t>
                      </a:r>
                      <a:endParaRPr sz="1500">
                        <a:latin typeface="TeXGyreAdventor"/>
                        <a:cs typeface="TeXGyreAdventor"/>
                      </a:endParaRPr>
                    </a:p>
                  </a:txBody>
                  <a:tcPr marL="0" marR="0" marT="41910" marB="0">
                    <a:lnR w="38100">
                      <a:solidFill>
                        <a:srgbClr val="FFFFFF"/>
                      </a:solidFill>
                      <a:prstDash val="solid"/>
                    </a:lnR>
                    <a:lnB w="38100">
                      <a:solidFill>
                        <a:srgbClr val="FFFFFF"/>
                      </a:solidFill>
                      <a:prstDash val="solid"/>
                    </a:lnB>
                    <a:solidFill>
                      <a:srgbClr val="A52F10"/>
                    </a:solidFill>
                  </a:tcPr>
                </a:tc>
                <a:tc>
                  <a:txBody>
                    <a:bodyPr/>
                    <a:lstStyle/>
                    <a:p>
                      <a:pPr marL="90805" marR="109855">
                        <a:lnSpc>
                          <a:spcPct val="100000"/>
                        </a:lnSpc>
                        <a:spcBef>
                          <a:spcPts val="330"/>
                        </a:spcBef>
                      </a:pPr>
                      <a:r>
                        <a:rPr sz="1500" b="1" spc="-5" dirty="0">
                          <a:solidFill>
                            <a:srgbClr val="FFFFFF"/>
                          </a:solidFill>
                          <a:latin typeface="TeXGyreAdventor"/>
                          <a:cs typeface="TeXGyreAdventor"/>
                        </a:rPr>
                        <a:t>Plafond prestataire (en  fonction des ressources</a:t>
                      </a:r>
                      <a:r>
                        <a:rPr sz="1500" b="1" spc="-85" dirty="0">
                          <a:solidFill>
                            <a:srgbClr val="FFFFFF"/>
                          </a:solidFill>
                          <a:latin typeface="TeXGyreAdventor"/>
                          <a:cs typeface="TeXGyreAdventor"/>
                        </a:rPr>
                        <a:t> </a:t>
                      </a:r>
                      <a:r>
                        <a:rPr sz="1500" b="1" spc="-5" dirty="0">
                          <a:solidFill>
                            <a:srgbClr val="FFFFFF"/>
                          </a:solidFill>
                          <a:latin typeface="TeXGyreAdventor"/>
                          <a:cs typeface="TeXGyreAdventor"/>
                        </a:rPr>
                        <a:t>du  bénéficiaire)**</a:t>
                      </a:r>
                      <a:endParaRPr sz="1500">
                        <a:latin typeface="TeXGyreAdventor"/>
                        <a:cs typeface="TeXGyreAdventor"/>
                      </a:endParaRPr>
                    </a:p>
                  </a:txBody>
                  <a:tcPr marL="0" marR="0" marT="41910" marB="0">
                    <a:lnL w="38100">
                      <a:solidFill>
                        <a:srgbClr val="FFFFFF"/>
                      </a:solidFill>
                      <a:prstDash val="solid"/>
                    </a:lnL>
                    <a:lnR w="12700">
                      <a:solidFill>
                        <a:srgbClr val="FFFFFF"/>
                      </a:solidFill>
                      <a:prstDash val="solid"/>
                    </a:lnR>
                    <a:lnB w="38100">
                      <a:solidFill>
                        <a:srgbClr val="FFFFFF"/>
                      </a:solidFill>
                      <a:prstDash val="solid"/>
                    </a:lnB>
                    <a:solidFill>
                      <a:srgbClr val="A52F10"/>
                    </a:solidFill>
                  </a:tcPr>
                </a:tc>
                <a:tc>
                  <a:txBody>
                    <a:bodyPr/>
                    <a:lstStyle/>
                    <a:p>
                      <a:pPr marL="91440">
                        <a:lnSpc>
                          <a:spcPct val="100000"/>
                        </a:lnSpc>
                        <a:spcBef>
                          <a:spcPts val="330"/>
                        </a:spcBef>
                      </a:pPr>
                      <a:r>
                        <a:rPr sz="1500" b="1" spc="-5" dirty="0">
                          <a:solidFill>
                            <a:srgbClr val="FFFFFF"/>
                          </a:solidFill>
                          <a:latin typeface="TeXGyreAdventor"/>
                          <a:cs typeface="TeXGyreAdventor"/>
                        </a:rPr>
                        <a:t>Mandataires</a:t>
                      </a:r>
                      <a:r>
                        <a:rPr sz="1500" b="1" spc="-20" dirty="0">
                          <a:solidFill>
                            <a:srgbClr val="FFFFFF"/>
                          </a:solidFill>
                          <a:latin typeface="TeXGyreAdventor"/>
                          <a:cs typeface="TeXGyreAdventor"/>
                        </a:rPr>
                        <a:t> </a:t>
                      </a:r>
                      <a:r>
                        <a:rPr sz="1500" b="1" spc="-5" dirty="0">
                          <a:solidFill>
                            <a:srgbClr val="FFFFFF"/>
                          </a:solidFill>
                          <a:latin typeface="TeXGyreAdventor"/>
                          <a:cs typeface="TeXGyreAdventor"/>
                        </a:rPr>
                        <a:t>*</a:t>
                      </a:r>
                      <a:endParaRPr sz="1500">
                        <a:latin typeface="TeXGyreAdventor"/>
                        <a:cs typeface="TeXGyreAdventor"/>
                      </a:endParaRPr>
                    </a:p>
                  </a:txBody>
                  <a:tcPr marL="0" marR="0" marT="41910" marB="0">
                    <a:lnL w="12700">
                      <a:solidFill>
                        <a:srgbClr val="FFFFFF"/>
                      </a:solidFill>
                      <a:prstDash val="solid"/>
                    </a:lnL>
                    <a:lnB w="38100">
                      <a:solidFill>
                        <a:srgbClr val="FFFFFF"/>
                      </a:solidFill>
                      <a:prstDash val="solid"/>
                    </a:lnB>
                    <a:solidFill>
                      <a:srgbClr val="A52F10"/>
                    </a:solidFill>
                  </a:tcPr>
                </a:tc>
                <a:extLst>
                  <a:ext uri="{0D108BD9-81ED-4DB2-BD59-A6C34878D82A}">
                    <a16:rowId xmlns:a16="http://schemas.microsoft.com/office/drawing/2014/main" val="10000"/>
                  </a:ext>
                </a:extLst>
              </a:tr>
              <a:tr h="487679">
                <a:tc>
                  <a:txBody>
                    <a:bodyPr/>
                    <a:lstStyle/>
                    <a:p>
                      <a:pPr marL="90805">
                        <a:lnSpc>
                          <a:spcPct val="100000"/>
                        </a:lnSpc>
                        <a:spcBef>
                          <a:spcPts val="330"/>
                        </a:spcBef>
                      </a:pPr>
                      <a:r>
                        <a:rPr sz="1400" spc="-10" dirty="0">
                          <a:latin typeface="TeXGyreAdventor"/>
                          <a:cs typeface="TeXGyreAdventor"/>
                        </a:rPr>
                        <a:t>APA</a:t>
                      </a:r>
                      <a:endParaRPr sz="1400">
                        <a:latin typeface="TeXGyreAdventor"/>
                        <a:cs typeface="TeXGyreAdventor"/>
                      </a:endParaRPr>
                    </a:p>
                  </a:txBody>
                  <a:tcPr marL="0" marR="0" marT="41910" marB="0">
                    <a:lnR w="38100">
                      <a:solidFill>
                        <a:srgbClr val="FFFFFF"/>
                      </a:solidFill>
                      <a:prstDash val="solid"/>
                    </a:lnR>
                    <a:lnT w="38100">
                      <a:solidFill>
                        <a:srgbClr val="FFFFFF"/>
                      </a:solidFill>
                      <a:prstDash val="solid"/>
                    </a:lnT>
                    <a:lnB w="19050">
                      <a:solidFill>
                        <a:srgbClr val="FFFFFF"/>
                      </a:solidFill>
                      <a:prstDash val="solid"/>
                    </a:lnB>
                    <a:solidFill>
                      <a:srgbClr val="E1CDCC"/>
                    </a:solidFill>
                  </a:tcPr>
                </a:tc>
                <a:tc>
                  <a:txBody>
                    <a:bodyPr/>
                    <a:lstStyle/>
                    <a:p>
                      <a:pPr marL="90805">
                        <a:lnSpc>
                          <a:spcPct val="100000"/>
                        </a:lnSpc>
                        <a:spcBef>
                          <a:spcPts val="330"/>
                        </a:spcBef>
                      </a:pPr>
                      <a:r>
                        <a:rPr sz="1300" spc="-5" dirty="0">
                          <a:latin typeface="TeXGyreAdventor"/>
                          <a:cs typeface="TeXGyreAdventor"/>
                        </a:rPr>
                        <a:t>21,50</a:t>
                      </a:r>
                      <a:r>
                        <a:rPr lang="fr-FR" sz="1300" spc="-5" dirty="0">
                          <a:latin typeface="TeXGyreAdventor"/>
                          <a:cs typeface="TeXGyreAdventor"/>
                        </a:rPr>
                        <a:t> </a:t>
                      </a:r>
                      <a:r>
                        <a:rPr sz="1300" spc="-5" dirty="0">
                          <a:latin typeface="TeXGyreAdventor"/>
                          <a:cs typeface="TeXGyreAdventor"/>
                        </a:rPr>
                        <a:t>€ </a:t>
                      </a:r>
                      <a:r>
                        <a:rPr sz="1300" dirty="0">
                          <a:latin typeface="TeXGyreAdventor"/>
                          <a:cs typeface="TeXGyreAdventor"/>
                        </a:rPr>
                        <a:t>/ </a:t>
                      </a:r>
                      <a:r>
                        <a:rPr sz="1300" spc="-5" dirty="0">
                          <a:latin typeface="TeXGyreAdventor"/>
                          <a:cs typeface="TeXGyreAdventor"/>
                        </a:rPr>
                        <a:t>heure au</a:t>
                      </a:r>
                      <a:r>
                        <a:rPr sz="1300" spc="-45" dirty="0">
                          <a:latin typeface="TeXGyreAdventor"/>
                          <a:cs typeface="TeXGyreAdventor"/>
                        </a:rPr>
                        <a:t> </a:t>
                      </a:r>
                      <a:r>
                        <a:rPr lang="fr-FR" sz="1300" spc="-5" dirty="0">
                          <a:latin typeface="TeXGyreAdventor"/>
                          <a:cs typeface="TeXGyreAdventor"/>
                        </a:rPr>
                        <a:t>1</a:t>
                      </a:r>
                      <a:r>
                        <a:rPr lang="fr-FR" sz="1300" spc="-5" baseline="30000" dirty="0">
                          <a:latin typeface="TeXGyreAdventor"/>
                          <a:cs typeface="TeXGyreAdventor"/>
                        </a:rPr>
                        <a:t>er</a:t>
                      </a:r>
                      <a:r>
                        <a:rPr lang="fr-FR" sz="1300" spc="-5" dirty="0">
                          <a:latin typeface="TeXGyreAdventor"/>
                          <a:cs typeface="TeXGyreAdventor"/>
                        </a:rPr>
                        <a:t> Janvier 2021</a:t>
                      </a:r>
                      <a:endParaRPr sz="1300" b="0" dirty="0">
                        <a:latin typeface="TeXGyreAdventor"/>
                        <a:cs typeface="TeXGyreAdventor"/>
                      </a:endParaRPr>
                    </a:p>
                  </a:txBody>
                  <a:tcPr marL="0" marR="0" marT="41910" marB="0">
                    <a:lnL w="38100">
                      <a:solidFill>
                        <a:srgbClr val="FFFFFF"/>
                      </a:solidFill>
                      <a:prstDash val="solid"/>
                    </a:lnL>
                    <a:lnR w="12700">
                      <a:solidFill>
                        <a:srgbClr val="FFFFFF"/>
                      </a:solidFill>
                      <a:prstDash val="solid"/>
                    </a:lnR>
                    <a:lnT w="38100">
                      <a:solidFill>
                        <a:srgbClr val="FFFFFF"/>
                      </a:solidFill>
                      <a:prstDash val="solid"/>
                    </a:lnT>
                    <a:lnB w="19050">
                      <a:solidFill>
                        <a:srgbClr val="FFFFFF"/>
                      </a:solidFill>
                      <a:prstDash val="solid"/>
                    </a:lnB>
                    <a:solidFill>
                      <a:srgbClr val="E1CDCC"/>
                    </a:solidFill>
                  </a:tcPr>
                </a:tc>
                <a:tc>
                  <a:txBody>
                    <a:bodyPr/>
                    <a:lstStyle/>
                    <a:p>
                      <a:pPr marL="91440" marR="299085">
                        <a:lnSpc>
                          <a:spcPct val="100000"/>
                        </a:lnSpc>
                        <a:spcBef>
                          <a:spcPts val="330"/>
                        </a:spcBef>
                      </a:pPr>
                      <a:r>
                        <a:rPr sz="1300" spc="-5" dirty="0">
                          <a:latin typeface="TeXGyreAdventor"/>
                          <a:cs typeface="TeXGyreAdventor"/>
                        </a:rPr>
                        <a:t>Selon les</a:t>
                      </a:r>
                      <a:r>
                        <a:rPr sz="1300" spc="-90" dirty="0">
                          <a:latin typeface="TeXGyreAdventor"/>
                          <a:cs typeface="TeXGyreAdventor"/>
                        </a:rPr>
                        <a:t> </a:t>
                      </a:r>
                      <a:r>
                        <a:rPr sz="1300" spc="-5" dirty="0">
                          <a:latin typeface="TeXGyreAdventor"/>
                          <a:cs typeface="TeXGyreAdventor"/>
                        </a:rPr>
                        <a:t>revenus  du</a:t>
                      </a:r>
                      <a:r>
                        <a:rPr sz="1300" spc="-30" dirty="0">
                          <a:latin typeface="TeXGyreAdventor"/>
                          <a:cs typeface="TeXGyreAdventor"/>
                        </a:rPr>
                        <a:t> </a:t>
                      </a:r>
                      <a:r>
                        <a:rPr sz="1300" spc="-5" dirty="0">
                          <a:latin typeface="TeXGyreAdventor"/>
                          <a:cs typeface="TeXGyreAdventor"/>
                        </a:rPr>
                        <a:t>bénéficiaire</a:t>
                      </a:r>
                      <a:endParaRPr sz="1300">
                        <a:latin typeface="TeXGyreAdventor"/>
                        <a:cs typeface="TeXGyreAdventor"/>
                      </a:endParaRPr>
                    </a:p>
                  </a:txBody>
                  <a:tcPr marL="0" marR="0" marT="41910" marB="0">
                    <a:lnL w="12700">
                      <a:solidFill>
                        <a:srgbClr val="FFFFFF"/>
                      </a:solidFill>
                      <a:prstDash val="solid"/>
                    </a:lnL>
                    <a:lnT w="38100">
                      <a:solidFill>
                        <a:srgbClr val="FFFFFF"/>
                      </a:solidFill>
                      <a:prstDash val="solid"/>
                    </a:lnT>
                    <a:lnB w="19050">
                      <a:solidFill>
                        <a:srgbClr val="FFFFFF"/>
                      </a:solidFill>
                      <a:prstDash val="solid"/>
                    </a:lnB>
                    <a:solidFill>
                      <a:srgbClr val="E1CDCC"/>
                    </a:solidFill>
                  </a:tcPr>
                </a:tc>
                <a:extLst>
                  <a:ext uri="{0D108BD9-81ED-4DB2-BD59-A6C34878D82A}">
                    <a16:rowId xmlns:a16="http://schemas.microsoft.com/office/drawing/2014/main" val="10001"/>
                  </a:ext>
                </a:extLst>
              </a:tr>
              <a:tr h="685800">
                <a:tc>
                  <a:txBody>
                    <a:bodyPr/>
                    <a:lstStyle/>
                    <a:p>
                      <a:pPr marL="90805">
                        <a:lnSpc>
                          <a:spcPct val="100000"/>
                        </a:lnSpc>
                        <a:spcBef>
                          <a:spcPts val="330"/>
                        </a:spcBef>
                      </a:pPr>
                      <a:r>
                        <a:rPr sz="1400" spc="-5" dirty="0">
                          <a:latin typeface="TeXGyreAdventor"/>
                          <a:cs typeface="TeXGyreAdventor"/>
                        </a:rPr>
                        <a:t>PCH</a:t>
                      </a:r>
                      <a:endParaRPr sz="1400">
                        <a:latin typeface="TeXGyreAdventor"/>
                        <a:cs typeface="TeXGyreAdventor"/>
                      </a:endParaRPr>
                    </a:p>
                  </a:txBody>
                  <a:tcPr marL="0" marR="0" marT="41910" marB="0">
                    <a:lnR w="38100">
                      <a:solidFill>
                        <a:srgbClr val="FFFFFF"/>
                      </a:solidFill>
                      <a:prstDash val="solid"/>
                    </a:lnR>
                    <a:lnT w="19050">
                      <a:solidFill>
                        <a:srgbClr val="FFFFFF"/>
                      </a:solidFill>
                      <a:prstDash val="solid"/>
                    </a:lnT>
                    <a:solidFill>
                      <a:srgbClr val="EFE8E6"/>
                    </a:solidFill>
                  </a:tcPr>
                </a:tc>
                <a:tc>
                  <a:txBody>
                    <a:bodyPr/>
                    <a:lstStyle/>
                    <a:p>
                      <a:pPr marL="90805" marR="175895">
                        <a:lnSpc>
                          <a:spcPct val="100000"/>
                        </a:lnSpc>
                        <a:spcBef>
                          <a:spcPts val="330"/>
                        </a:spcBef>
                      </a:pPr>
                      <a:r>
                        <a:rPr sz="1300" spc="-5" dirty="0">
                          <a:latin typeface="TeXGyreAdventor"/>
                          <a:cs typeface="TeXGyreAdventor"/>
                        </a:rPr>
                        <a:t>21,</a:t>
                      </a:r>
                      <a:r>
                        <a:rPr lang="fr-FR" sz="1300" spc="-5" dirty="0">
                          <a:latin typeface="TeXGyreAdventor"/>
                          <a:cs typeface="TeXGyreAdventor"/>
                        </a:rPr>
                        <a:t>5</a:t>
                      </a:r>
                      <a:r>
                        <a:rPr sz="1300" spc="-5" dirty="0">
                          <a:latin typeface="TeXGyreAdventor"/>
                          <a:cs typeface="TeXGyreAdventor"/>
                        </a:rPr>
                        <a:t>0</a:t>
                      </a:r>
                      <a:r>
                        <a:rPr lang="fr-FR" sz="1300" spc="-5" dirty="0">
                          <a:latin typeface="TeXGyreAdventor"/>
                          <a:cs typeface="TeXGyreAdventor"/>
                        </a:rPr>
                        <a:t> </a:t>
                      </a:r>
                      <a:r>
                        <a:rPr sz="1300" spc="-5" dirty="0">
                          <a:latin typeface="TeXGyreAdventor"/>
                          <a:cs typeface="TeXGyreAdventor"/>
                        </a:rPr>
                        <a:t>€ </a:t>
                      </a:r>
                      <a:r>
                        <a:rPr sz="1300" dirty="0">
                          <a:latin typeface="TeXGyreAdventor"/>
                          <a:cs typeface="TeXGyreAdventor"/>
                        </a:rPr>
                        <a:t>/ </a:t>
                      </a:r>
                      <a:r>
                        <a:rPr sz="1300" spc="-5" dirty="0">
                          <a:latin typeface="TeXGyreAdventor"/>
                          <a:cs typeface="TeXGyreAdventor"/>
                        </a:rPr>
                        <a:t>heure (pris en </a:t>
                      </a:r>
                      <a:r>
                        <a:rPr sz="1300" spc="-10" dirty="0">
                          <a:latin typeface="TeXGyreAdventor"/>
                          <a:cs typeface="TeXGyreAdventor"/>
                        </a:rPr>
                        <a:t>charge  </a:t>
                      </a:r>
                      <a:r>
                        <a:rPr sz="1300" dirty="0">
                          <a:latin typeface="TeXGyreAdventor"/>
                          <a:cs typeface="TeXGyreAdventor"/>
                        </a:rPr>
                        <a:t>à </a:t>
                      </a:r>
                      <a:r>
                        <a:rPr sz="1300" spc="-5" dirty="0">
                          <a:latin typeface="TeXGyreAdventor"/>
                          <a:cs typeface="TeXGyreAdventor"/>
                        </a:rPr>
                        <a:t>100% par le conseil  départemental)</a:t>
                      </a:r>
                      <a:endParaRPr sz="1300" dirty="0">
                        <a:latin typeface="TeXGyreAdventor"/>
                        <a:cs typeface="TeXGyreAdventor"/>
                      </a:endParaRPr>
                    </a:p>
                  </a:txBody>
                  <a:tcPr marL="0" marR="0" marT="41910" marB="0">
                    <a:lnL w="38100">
                      <a:solidFill>
                        <a:srgbClr val="FFFFFF"/>
                      </a:solidFill>
                      <a:prstDash val="solid"/>
                    </a:lnL>
                    <a:lnR w="19050">
                      <a:solidFill>
                        <a:srgbClr val="FFFFFF"/>
                      </a:solidFill>
                      <a:prstDash val="solid"/>
                    </a:lnR>
                    <a:lnT w="19050">
                      <a:solidFill>
                        <a:srgbClr val="FFFFFF"/>
                      </a:solidFill>
                      <a:prstDash val="solid"/>
                    </a:lnT>
                    <a:solidFill>
                      <a:srgbClr val="EFE8E6"/>
                    </a:solidFill>
                  </a:tcPr>
                </a:tc>
                <a:tc rowSpan="3">
                  <a:txBody>
                    <a:bodyPr/>
                    <a:lstStyle/>
                    <a:p>
                      <a:pPr>
                        <a:lnSpc>
                          <a:spcPct val="100000"/>
                        </a:lnSpc>
                      </a:pPr>
                      <a:endParaRPr sz="1000">
                        <a:latin typeface="Times New Roman"/>
                        <a:cs typeface="Times New Roman"/>
                      </a:endParaRPr>
                    </a:p>
                  </a:txBody>
                  <a:tcPr marL="0" marR="0" marT="0" marB="0">
                    <a:lnL w="19050">
                      <a:solidFill>
                        <a:srgbClr val="FFFFFF"/>
                      </a:solidFill>
                      <a:prstDash val="solid"/>
                    </a:lnL>
                    <a:lnT w="19050">
                      <a:solidFill>
                        <a:srgbClr val="FFFFFF"/>
                      </a:solidFill>
                      <a:prstDash val="solid"/>
                    </a:lnT>
                  </a:tcPr>
                </a:tc>
                <a:extLst>
                  <a:ext uri="{0D108BD9-81ED-4DB2-BD59-A6C34878D82A}">
                    <a16:rowId xmlns:a16="http://schemas.microsoft.com/office/drawing/2014/main" val="10002"/>
                  </a:ext>
                </a:extLst>
              </a:tr>
              <a:tr h="304800">
                <a:tc>
                  <a:txBody>
                    <a:bodyPr/>
                    <a:lstStyle/>
                    <a:p>
                      <a:pPr marL="90805">
                        <a:lnSpc>
                          <a:spcPct val="100000"/>
                        </a:lnSpc>
                        <a:spcBef>
                          <a:spcPts val="330"/>
                        </a:spcBef>
                      </a:pPr>
                      <a:r>
                        <a:rPr sz="1400" spc="-10" dirty="0">
                          <a:latin typeface="TeXGyreAdventor"/>
                          <a:cs typeface="TeXGyreAdventor"/>
                        </a:rPr>
                        <a:t>CARSAT/CRAM</a:t>
                      </a:r>
                      <a:endParaRPr sz="1400">
                        <a:latin typeface="TeXGyreAdventor"/>
                        <a:cs typeface="TeXGyreAdventor"/>
                      </a:endParaRPr>
                    </a:p>
                  </a:txBody>
                  <a:tcPr marL="0" marR="0" marT="41910" marB="0">
                    <a:lnR w="38100">
                      <a:solidFill>
                        <a:srgbClr val="FFFFFF"/>
                      </a:solidFill>
                      <a:prstDash val="solid"/>
                    </a:lnR>
                    <a:solidFill>
                      <a:srgbClr val="E1CDCC"/>
                    </a:solidFill>
                  </a:tcPr>
                </a:tc>
                <a:tc>
                  <a:txBody>
                    <a:bodyPr/>
                    <a:lstStyle/>
                    <a:p>
                      <a:pPr marL="90805">
                        <a:lnSpc>
                          <a:spcPct val="100000"/>
                        </a:lnSpc>
                        <a:spcBef>
                          <a:spcPts val="330"/>
                        </a:spcBef>
                      </a:pPr>
                      <a:r>
                        <a:rPr lang="fr-FR" sz="1300" spc="-5" dirty="0">
                          <a:latin typeface="TeXGyreAdventor"/>
                          <a:cs typeface="TeXGyreAdventor"/>
                        </a:rPr>
                        <a:t>24,50 </a:t>
                      </a:r>
                      <a:r>
                        <a:rPr sz="1300" spc="-5" dirty="0">
                          <a:latin typeface="TeXGyreAdventor"/>
                          <a:cs typeface="TeXGyreAdventor"/>
                        </a:rPr>
                        <a:t>€ </a:t>
                      </a:r>
                      <a:r>
                        <a:rPr sz="1300" dirty="0">
                          <a:latin typeface="TeXGyreAdventor"/>
                          <a:cs typeface="TeXGyreAdventor"/>
                        </a:rPr>
                        <a:t>/</a:t>
                      </a:r>
                      <a:r>
                        <a:rPr sz="1300" spc="-10" dirty="0">
                          <a:latin typeface="TeXGyreAdventor"/>
                          <a:cs typeface="TeXGyreAdventor"/>
                        </a:rPr>
                        <a:t> heure</a:t>
                      </a:r>
                      <a:endParaRPr sz="1300" dirty="0">
                        <a:latin typeface="TeXGyreAdventor"/>
                        <a:cs typeface="TeXGyreAdventor"/>
                      </a:endParaRPr>
                    </a:p>
                  </a:txBody>
                  <a:tcPr marL="0" marR="0" marT="41910" marB="0">
                    <a:lnL w="38100">
                      <a:solidFill>
                        <a:srgbClr val="FFFFFF"/>
                      </a:solidFill>
                      <a:prstDash val="solid"/>
                    </a:lnL>
                    <a:lnR w="19050">
                      <a:solidFill>
                        <a:srgbClr val="FFFFFF"/>
                      </a:solidFill>
                      <a:prstDash val="solid"/>
                    </a:lnR>
                    <a:solidFill>
                      <a:srgbClr val="E1CDCC"/>
                    </a:solidFill>
                  </a:tcPr>
                </a:tc>
                <a:tc vMerge="1">
                  <a:txBody>
                    <a:bodyPr/>
                    <a:lstStyle/>
                    <a:p>
                      <a:endParaRPr/>
                    </a:p>
                  </a:txBody>
                  <a:tcPr marL="0" marR="0" marT="0" marB="0">
                    <a:lnL w="19050">
                      <a:solidFill>
                        <a:srgbClr val="FFFFFF"/>
                      </a:solidFill>
                      <a:prstDash val="solid"/>
                    </a:lnL>
                    <a:lnT w="19050">
                      <a:solidFill>
                        <a:srgbClr val="FFFFFF"/>
                      </a:solidFill>
                      <a:prstDash val="solid"/>
                    </a:lnT>
                  </a:tcPr>
                </a:tc>
                <a:extLst>
                  <a:ext uri="{0D108BD9-81ED-4DB2-BD59-A6C34878D82A}">
                    <a16:rowId xmlns:a16="http://schemas.microsoft.com/office/drawing/2014/main" val="10003"/>
                  </a:ext>
                </a:extLst>
              </a:tr>
              <a:tr h="518160">
                <a:tc>
                  <a:txBody>
                    <a:bodyPr/>
                    <a:lstStyle/>
                    <a:p>
                      <a:pPr marL="90805" marR="490220">
                        <a:lnSpc>
                          <a:spcPct val="100000"/>
                        </a:lnSpc>
                        <a:spcBef>
                          <a:spcPts val="330"/>
                        </a:spcBef>
                      </a:pPr>
                      <a:r>
                        <a:rPr sz="1400" spc="-5" dirty="0">
                          <a:latin typeface="TeXGyreAdventor"/>
                          <a:cs typeface="TeXGyreAdventor"/>
                        </a:rPr>
                        <a:t>Autres financeurs</a:t>
                      </a:r>
                      <a:r>
                        <a:rPr sz="1400" spc="-65" dirty="0">
                          <a:latin typeface="TeXGyreAdventor"/>
                          <a:cs typeface="TeXGyreAdventor"/>
                        </a:rPr>
                        <a:t> </a:t>
                      </a:r>
                      <a:r>
                        <a:rPr sz="1400" spc="-10" dirty="0">
                          <a:latin typeface="TeXGyreAdventor"/>
                          <a:cs typeface="TeXGyreAdventor"/>
                        </a:rPr>
                        <a:t>et  </a:t>
                      </a:r>
                      <a:r>
                        <a:rPr sz="1400" spc="-5" dirty="0">
                          <a:latin typeface="TeXGyreAdventor"/>
                          <a:cs typeface="TeXGyreAdventor"/>
                        </a:rPr>
                        <a:t>mutuelles</a:t>
                      </a:r>
                      <a:endParaRPr sz="1400">
                        <a:latin typeface="TeXGyreAdventor"/>
                        <a:cs typeface="TeXGyreAdventor"/>
                      </a:endParaRPr>
                    </a:p>
                  </a:txBody>
                  <a:tcPr marL="0" marR="0" marT="41910" marB="0">
                    <a:lnR w="38100">
                      <a:solidFill>
                        <a:srgbClr val="FFFFFF"/>
                      </a:solidFill>
                      <a:prstDash val="solid"/>
                    </a:lnR>
                    <a:solidFill>
                      <a:srgbClr val="EFE8E6"/>
                    </a:solidFill>
                  </a:tcPr>
                </a:tc>
                <a:tc>
                  <a:txBody>
                    <a:bodyPr/>
                    <a:lstStyle/>
                    <a:p>
                      <a:pPr marL="90805">
                        <a:lnSpc>
                          <a:spcPct val="100000"/>
                        </a:lnSpc>
                        <a:spcBef>
                          <a:spcPts val="330"/>
                        </a:spcBef>
                      </a:pPr>
                      <a:r>
                        <a:rPr lang="fr-FR" sz="1300" spc="-5" dirty="0">
                          <a:latin typeface="TeXGyreAdventor"/>
                          <a:cs typeface="TeXGyreAdventor"/>
                        </a:rPr>
                        <a:t>24,50 </a:t>
                      </a:r>
                      <a:r>
                        <a:rPr sz="1300" spc="-5" dirty="0">
                          <a:latin typeface="TeXGyreAdventor"/>
                          <a:cs typeface="TeXGyreAdventor"/>
                        </a:rPr>
                        <a:t>€ </a:t>
                      </a:r>
                      <a:r>
                        <a:rPr sz="1300" dirty="0">
                          <a:latin typeface="TeXGyreAdventor"/>
                          <a:cs typeface="TeXGyreAdventor"/>
                        </a:rPr>
                        <a:t>/</a:t>
                      </a:r>
                      <a:r>
                        <a:rPr sz="1300" spc="-10" dirty="0">
                          <a:latin typeface="TeXGyreAdventor"/>
                          <a:cs typeface="TeXGyreAdventor"/>
                        </a:rPr>
                        <a:t> heure</a:t>
                      </a:r>
                      <a:endParaRPr sz="1300" dirty="0">
                        <a:latin typeface="TeXGyreAdventor"/>
                        <a:cs typeface="TeXGyreAdventor"/>
                      </a:endParaRPr>
                    </a:p>
                  </a:txBody>
                  <a:tcPr marL="0" marR="0" marT="41910" marB="0">
                    <a:lnL w="38100">
                      <a:solidFill>
                        <a:srgbClr val="FFFFFF"/>
                      </a:solidFill>
                      <a:prstDash val="solid"/>
                    </a:lnL>
                    <a:lnR w="19050">
                      <a:solidFill>
                        <a:srgbClr val="FFFFFF"/>
                      </a:solidFill>
                      <a:prstDash val="solid"/>
                    </a:lnR>
                    <a:solidFill>
                      <a:srgbClr val="EFE8E6"/>
                    </a:solidFill>
                  </a:tcPr>
                </a:tc>
                <a:tc vMerge="1">
                  <a:txBody>
                    <a:bodyPr/>
                    <a:lstStyle/>
                    <a:p>
                      <a:endParaRPr/>
                    </a:p>
                  </a:txBody>
                  <a:tcPr marL="0" marR="0" marT="0" marB="0">
                    <a:lnL w="19050">
                      <a:solidFill>
                        <a:srgbClr val="FFFFFF"/>
                      </a:solidFill>
                      <a:prstDash val="solid"/>
                    </a:lnL>
                    <a:lnT w="19050">
                      <a:solidFill>
                        <a:srgbClr val="FFFFFF"/>
                      </a:solidFill>
                      <a:prstDash val="solid"/>
                    </a:lnT>
                  </a:tcPr>
                </a:tc>
                <a:extLst>
                  <a:ext uri="{0D108BD9-81ED-4DB2-BD59-A6C34878D82A}">
                    <a16:rowId xmlns:a16="http://schemas.microsoft.com/office/drawing/2014/main" val="10004"/>
                  </a:ext>
                </a:extLst>
              </a:tr>
            </a:tbl>
          </a:graphicData>
        </a:graphic>
      </p:graphicFrame>
      <p:sp>
        <p:nvSpPr>
          <p:cNvPr id="10" name="object 10"/>
          <p:cNvSpPr/>
          <p:nvPr/>
        </p:nvSpPr>
        <p:spPr>
          <a:xfrm>
            <a:off x="139700" y="114300"/>
            <a:ext cx="1433398" cy="847725"/>
          </a:xfrm>
          <a:prstGeom prst="rect">
            <a:avLst/>
          </a:prstGeom>
          <a:blipFill>
            <a:blip r:embed="rId3" cstate="print"/>
            <a:stretch>
              <a:fillRect/>
            </a:stretch>
          </a:blipFill>
        </p:spPr>
        <p:txBody>
          <a:bodyPr wrap="square" lIns="0" tIns="0" rIns="0" bIns="0" rtlCol="0"/>
          <a:lstStyle/>
          <a:p>
            <a:endParaRPr/>
          </a:p>
        </p:txBody>
      </p:sp>
      <p:sp>
        <p:nvSpPr>
          <p:cNvPr id="11" name="object 11"/>
          <p:cNvSpPr txBox="1"/>
          <p:nvPr/>
        </p:nvSpPr>
        <p:spPr>
          <a:xfrm>
            <a:off x="4515218" y="398469"/>
            <a:ext cx="2355850" cy="436880"/>
          </a:xfrm>
          <a:prstGeom prst="rect">
            <a:avLst/>
          </a:prstGeom>
        </p:spPr>
        <p:txBody>
          <a:bodyPr vert="horz" wrap="square" lIns="0" tIns="12700" rIns="0" bIns="0" rtlCol="0">
            <a:spAutoFit/>
          </a:bodyPr>
          <a:lstStyle/>
          <a:p>
            <a:pPr marL="12700" marR="5080">
              <a:lnSpc>
                <a:spcPct val="100000"/>
              </a:lnSpc>
              <a:spcBef>
                <a:spcPts val="100"/>
              </a:spcBef>
            </a:pPr>
            <a:r>
              <a:rPr sz="900" spc="-5" dirty="0">
                <a:latin typeface="TeXGyreAdventor"/>
                <a:cs typeface="TeXGyreAdventor"/>
              </a:rPr>
              <a:t>Agrément n° 240200055 DU 01/01/2017  Déclaration SAP/240200055 du 27/07/2016  Certification QUALICERT du</a:t>
            </a:r>
            <a:r>
              <a:rPr sz="900" spc="-35" dirty="0">
                <a:latin typeface="TeXGyreAdventor"/>
                <a:cs typeface="TeXGyreAdventor"/>
              </a:rPr>
              <a:t> </a:t>
            </a:r>
            <a:r>
              <a:rPr sz="900" spc="-5" dirty="0">
                <a:latin typeface="TeXGyreAdventor"/>
                <a:cs typeface="TeXGyreAdventor"/>
              </a:rPr>
              <a:t>30/05/2017</a:t>
            </a:r>
            <a:endParaRPr sz="900">
              <a:latin typeface="TeXGyreAdventor"/>
              <a:cs typeface="TeXGyreAdventor"/>
            </a:endParaRPr>
          </a:p>
        </p:txBody>
      </p:sp>
      <p:sp>
        <p:nvSpPr>
          <p:cNvPr id="12" name="object 12"/>
          <p:cNvSpPr/>
          <p:nvPr/>
        </p:nvSpPr>
        <p:spPr>
          <a:xfrm>
            <a:off x="2066747" y="4855285"/>
            <a:ext cx="2218055" cy="12700"/>
          </a:xfrm>
          <a:custGeom>
            <a:avLst/>
            <a:gdLst/>
            <a:ahLst/>
            <a:cxnLst/>
            <a:rect l="l" t="t" r="r" b="b"/>
            <a:pathLst>
              <a:path w="2218054" h="12700">
                <a:moveTo>
                  <a:pt x="2217737" y="0"/>
                </a:moveTo>
                <a:lnTo>
                  <a:pt x="2105025" y="0"/>
                </a:lnTo>
                <a:lnTo>
                  <a:pt x="0" y="0"/>
                </a:lnTo>
                <a:lnTo>
                  <a:pt x="0" y="12700"/>
                </a:lnTo>
                <a:lnTo>
                  <a:pt x="2105025" y="12700"/>
                </a:lnTo>
                <a:lnTo>
                  <a:pt x="2217737" y="12700"/>
                </a:lnTo>
                <a:lnTo>
                  <a:pt x="2217737" y="0"/>
                </a:lnTo>
                <a:close/>
              </a:path>
            </a:pathLst>
          </a:custGeom>
          <a:solidFill>
            <a:srgbClr val="A52F10"/>
          </a:solidFill>
        </p:spPr>
        <p:txBody>
          <a:bodyPr wrap="square" lIns="0" tIns="0" rIns="0" bIns="0" rtlCol="0"/>
          <a:lstStyle/>
          <a:p>
            <a:endParaRPr/>
          </a:p>
        </p:txBody>
      </p:sp>
      <p:sp>
        <p:nvSpPr>
          <p:cNvPr id="13" name="object 13"/>
          <p:cNvSpPr txBox="1"/>
          <p:nvPr/>
        </p:nvSpPr>
        <p:spPr>
          <a:xfrm>
            <a:off x="416878" y="3103249"/>
            <a:ext cx="6600825" cy="1789430"/>
          </a:xfrm>
          <a:prstGeom prst="rect">
            <a:avLst/>
          </a:prstGeom>
        </p:spPr>
        <p:txBody>
          <a:bodyPr vert="horz" wrap="square" lIns="0" tIns="118745" rIns="0" bIns="0" rtlCol="0">
            <a:spAutoFit/>
          </a:bodyPr>
          <a:lstStyle/>
          <a:p>
            <a:pPr marL="70485">
              <a:lnSpc>
                <a:spcPct val="100000"/>
              </a:lnSpc>
              <a:spcBef>
                <a:spcPts val="935"/>
              </a:spcBef>
            </a:pPr>
            <a:r>
              <a:rPr sz="1300" b="1" u="sng" spc="-5" dirty="0">
                <a:uFill>
                  <a:solidFill>
                    <a:srgbClr val="000000"/>
                  </a:solidFill>
                </a:uFill>
                <a:latin typeface="TeXGyreAdventor"/>
                <a:cs typeface="TeXGyreAdventor"/>
              </a:rPr>
              <a:t>Nos intervenantes</a:t>
            </a:r>
            <a:r>
              <a:rPr sz="1300" b="1" u="sng" spc="-10" dirty="0">
                <a:uFill>
                  <a:solidFill>
                    <a:srgbClr val="000000"/>
                  </a:solidFill>
                </a:uFill>
                <a:latin typeface="TeXGyreAdventor"/>
                <a:cs typeface="TeXGyreAdventor"/>
              </a:rPr>
              <a:t> </a:t>
            </a:r>
            <a:r>
              <a:rPr sz="1300" b="1" u="sng" spc="-5" dirty="0">
                <a:uFill>
                  <a:solidFill>
                    <a:srgbClr val="000000"/>
                  </a:solidFill>
                </a:uFill>
                <a:latin typeface="TeXGyreAdventor"/>
                <a:cs typeface="TeXGyreAdventor"/>
              </a:rPr>
              <a:t>sont:</a:t>
            </a:r>
            <a:endParaRPr sz="1300" dirty="0">
              <a:latin typeface="TeXGyreAdventor"/>
              <a:cs typeface="TeXGyreAdventor"/>
            </a:endParaRPr>
          </a:p>
          <a:p>
            <a:pPr marL="323850" indent="-285750">
              <a:lnSpc>
                <a:spcPct val="100000"/>
              </a:lnSpc>
              <a:spcBef>
                <a:spcPts val="850"/>
              </a:spcBef>
              <a:buSzPct val="104166"/>
              <a:buFont typeface="Arial"/>
              <a:buChar char="•"/>
              <a:tabLst>
                <a:tab pos="323215" algn="l"/>
                <a:tab pos="323850" algn="l"/>
              </a:tabLst>
            </a:pPr>
            <a:r>
              <a:rPr sz="1200" spc="-5" dirty="0">
                <a:latin typeface="TeXGyreAdventor"/>
                <a:cs typeface="TeXGyreAdventor"/>
              </a:rPr>
              <a:t>sensibilisées aux différents problèmes que peuvent rencontrer le public</a:t>
            </a:r>
            <a:r>
              <a:rPr sz="1200" spc="-30" dirty="0">
                <a:latin typeface="TeXGyreAdventor"/>
                <a:cs typeface="TeXGyreAdventor"/>
              </a:rPr>
              <a:t> </a:t>
            </a:r>
            <a:r>
              <a:rPr sz="1200" spc="-5" dirty="0">
                <a:latin typeface="TeXGyreAdventor"/>
                <a:cs typeface="TeXGyreAdventor"/>
              </a:rPr>
              <a:t>fragile.</a:t>
            </a:r>
            <a:endParaRPr sz="1200" dirty="0">
              <a:latin typeface="TeXGyreAdventor"/>
              <a:cs typeface="TeXGyreAdventor"/>
            </a:endParaRPr>
          </a:p>
          <a:p>
            <a:pPr marL="323850" indent="-285750">
              <a:lnSpc>
                <a:spcPct val="100000"/>
              </a:lnSpc>
              <a:buSzPct val="104166"/>
              <a:buFont typeface="Arial"/>
              <a:buChar char="•"/>
              <a:tabLst>
                <a:tab pos="323215" algn="l"/>
                <a:tab pos="323850" algn="l"/>
              </a:tabLst>
            </a:pPr>
            <a:r>
              <a:rPr sz="1200" spc="-5" dirty="0">
                <a:latin typeface="TeXGyreAdventor"/>
                <a:cs typeface="TeXGyreAdventor"/>
              </a:rPr>
              <a:t>qualifiées pour vous apporter un confort de vie et une</a:t>
            </a:r>
            <a:r>
              <a:rPr sz="1200" spc="-10" dirty="0">
                <a:latin typeface="TeXGyreAdventor"/>
                <a:cs typeface="TeXGyreAdventor"/>
              </a:rPr>
              <a:t> sécurité.</a:t>
            </a:r>
            <a:endParaRPr sz="1200" dirty="0">
              <a:latin typeface="TeXGyreAdventor"/>
              <a:cs typeface="TeXGyreAdventor"/>
            </a:endParaRPr>
          </a:p>
          <a:p>
            <a:pPr marL="121920" marR="30480">
              <a:lnSpc>
                <a:spcPct val="100000"/>
              </a:lnSpc>
              <a:spcBef>
                <a:spcPts val="1000"/>
              </a:spcBef>
            </a:pPr>
            <a:r>
              <a:rPr sz="1200" spc="-5" dirty="0">
                <a:latin typeface="TeXGyreAdventor"/>
                <a:cs typeface="TeXGyreAdventor"/>
              </a:rPr>
              <a:t>Ainsi, elles apportent un soutien moral et social important. Elles mettent tout en œuvre  pour stimuler la personne, lui assurer une vie relationnelle et sociale, cela dans le but de  lutter contre l’isolement et de maintenir un retour </a:t>
            </a:r>
            <a:r>
              <a:rPr sz="1200" dirty="0">
                <a:latin typeface="TeXGyreAdventor"/>
                <a:cs typeface="TeXGyreAdventor"/>
              </a:rPr>
              <a:t>à </a:t>
            </a:r>
            <a:r>
              <a:rPr sz="1200" spc="-5" dirty="0">
                <a:latin typeface="TeXGyreAdventor"/>
                <a:cs typeface="TeXGyreAdventor"/>
              </a:rPr>
              <a:t>l’autonomie</a:t>
            </a:r>
            <a:r>
              <a:rPr sz="1200" spc="-195" dirty="0">
                <a:latin typeface="TeXGyreAdventor"/>
                <a:cs typeface="TeXGyreAdventor"/>
              </a:rPr>
              <a:t> </a:t>
            </a:r>
            <a:r>
              <a:rPr sz="1300" spc="-5" dirty="0">
                <a:latin typeface="TeXGyreAdventor"/>
                <a:cs typeface="TeXGyreAdventor"/>
              </a:rPr>
              <a:t>.</a:t>
            </a:r>
            <a:endParaRPr sz="1300" dirty="0">
              <a:latin typeface="TeXGyreAdventor"/>
              <a:cs typeface="TeXGyreAdventor"/>
            </a:endParaRPr>
          </a:p>
          <a:p>
            <a:pPr marL="1649730">
              <a:lnSpc>
                <a:spcPct val="100000"/>
              </a:lnSpc>
              <a:spcBef>
                <a:spcPts val="640"/>
              </a:spcBef>
            </a:pPr>
            <a:r>
              <a:rPr sz="1400" b="1" spc="-5" dirty="0">
                <a:solidFill>
                  <a:srgbClr val="A52F10"/>
                </a:solidFill>
                <a:latin typeface="TeXGyreAdventor"/>
                <a:cs typeface="TeXGyreAdventor"/>
              </a:rPr>
              <a:t>Tarif des prestations au </a:t>
            </a:r>
            <a:r>
              <a:rPr lang="fr-FR" sz="1400" b="1" spc="10" dirty="0">
                <a:solidFill>
                  <a:srgbClr val="A52F10"/>
                </a:solidFill>
                <a:latin typeface="TeXGyreAdventor"/>
                <a:cs typeface="TeXGyreAdventor"/>
              </a:rPr>
              <a:t>1</a:t>
            </a:r>
            <a:r>
              <a:rPr lang="fr-FR" sz="1400" b="1" spc="10" baseline="30000" dirty="0">
                <a:solidFill>
                  <a:srgbClr val="A52F10"/>
                </a:solidFill>
                <a:latin typeface="TeXGyreAdventor"/>
                <a:cs typeface="TeXGyreAdventor"/>
              </a:rPr>
              <a:t>er</a:t>
            </a:r>
            <a:r>
              <a:rPr lang="fr-FR" sz="1400" b="1" spc="10" dirty="0">
                <a:solidFill>
                  <a:srgbClr val="A52F10"/>
                </a:solidFill>
                <a:latin typeface="TeXGyreAdventor"/>
                <a:cs typeface="TeXGyreAdventor"/>
              </a:rPr>
              <a:t> Octobre 2021</a:t>
            </a:r>
            <a:endParaRPr sz="1400" dirty="0">
              <a:latin typeface="TeXGyreAdventor"/>
              <a:cs typeface="TeXGyreAdventor"/>
            </a:endParaRPr>
          </a:p>
        </p:txBody>
      </p:sp>
      <p:sp>
        <p:nvSpPr>
          <p:cNvPr id="14" name="object 14"/>
          <p:cNvSpPr/>
          <p:nvPr/>
        </p:nvSpPr>
        <p:spPr>
          <a:xfrm>
            <a:off x="4284484" y="4855279"/>
            <a:ext cx="1122680" cy="12700"/>
          </a:xfrm>
          <a:custGeom>
            <a:avLst/>
            <a:gdLst/>
            <a:ahLst/>
            <a:cxnLst/>
            <a:rect l="l" t="t" r="r" b="b"/>
            <a:pathLst>
              <a:path w="1122679" h="12700">
                <a:moveTo>
                  <a:pt x="1122362" y="12699"/>
                </a:moveTo>
                <a:lnTo>
                  <a:pt x="0" y="12699"/>
                </a:lnTo>
                <a:lnTo>
                  <a:pt x="0" y="0"/>
                </a:lnTo>
                <a:lnTo>
                  <a:pt x="1122362" y="0"/>
                </a:lnTo>
                <a:lnTo>
                  <a:pt x="1122362" y="12699"/>
                </a:lnTo>
                <a:close/>
              </a:path>
            </a:pathLst>
          </a:custGeom>
          <a:solidFill>
            <a:srgbClr val="A52F10"/>
          </a:solidFill>
        </p:spPr>
        <p:txBody>
          <a:bodyPr wrap="square" lIns="0" tIns="0" rIns="0" bIns="0" rtlCol="0"/>
          <a:lstStyle/>
          <a:p>
            <a:endParaRPr/>
          </a:p>
        </p:txBody>
      </p:sp>
      <p:sp>
        <p:nvSpPr>
          <p:cNvPr id="15" name="object 15"/>
          <p:cNvSpPr txBox="1"/>
          <p:nvPr/>
        </p:nvSpPr>
        <p:spPr>
          <a:xfrm>
            <a:off x="180855" y="8061997"/>
            <a:ext cx="7025005" cy="2397066"/>
          </a:xfrm>
          <a:prstGeom prst="rect">
            <a:avLst/>
          </a:prstGeom>
        </p:spPr>
        <p:txBody>
          <a:bodyPr vert="horz" wrap="square" lIns="0" tIns="12700" rIns="0" bIns="0" rtlCol="0">
            <a:spAutoFit/>
          </a:bodyPr>
          <a:lstStyle/>
          <a:p>
            <a:pPr marL="741680">
              <a:lnSpc>
                <a:spcPct val="100000"/>
              </a:lnSpc>
              <a:spcBef>
                <a:spcPts val="100"/>
              </a:spcBef>
            </a:pPr>
            <a:r>
              <a:rPr sz="1000" spc="-5" dirty="0">
                <a:latin typeface="TeXGyreAdventor"/>
                <a:cs typeface="TeXGyreAdventor"/>
              </a:rPr>
              <a:t>*en mode prestataire: pas de frais de</a:t>
            </a:r>
            <a:r>
              <a:rPr sz="1000" spc="-10" dirty="0">
                <a:latin typeface="TeXGyreAdventor"/>
                <a:cs typeface="TeXGyreAdventor"/>
              </a:rPr>
              <a:t> </a:t>
            </a:r>
            <a:r>
              <a:rPr sz="1000" spc="-5" dirty="0">
                <a:latin typeface="TeXGyreAdventor"/>
                <a:cs typeface="TeXGyreAdventor"/>
              </a:rPr>
              <a:t>dossier</a:t>
            </a:r>
            <a:endParaRPr sz="1000" dirty="0">
              <a:latin typeface="TeXGyreAdventor"/>
              <a:cs typeface="TeXGyreAdventor"/>
            </a:endParaRPr>
          </a:p>
          <a:p>
            <a:pPr marL="741680">
              <a:lnSpc>
                <a:spcPct val="100000"/>
              </a:lnSpc>
            </a:pPr>
            <a:r>
              <a:rPr sz="1000" spc="-5" dirty="0">
                <a:latin typeface="TeXGyreAdventor"/>
                <a:cs typeface="TeXGyreAdventor"/>
              </a:rPr>
              <a:t>*en mode </a:t>
            </a:r>
            <a:r>
              <a:rPr sz="1000" spc="-5" dirty="0" err="1">
                <a:latin typeface="TeXGyreAdventor"/>
                <a:cs typeface="TeXGyreAdventor"/>
              </a:rPr>
              <a:t>mandataire</a:t>
            </a:r>
            <a:r>
              <a:rPr lang="fr-FR" sz="1000" spc="-5" dirty="0">
                <a:latin typeface="TeXGyreAdventor"/>
                <a:cs typeface="TeXGyreAdventor"/>
              </a:rPr>
              <a:t> : (Tarif horaire de l’intervenant  x  le nombre d’heures) + charges patronales +</a:t>
            </a:r>
            <a:r>
              <a:rPr sz="1000" spc="-5" dirty="0">
                <a:latin typeface="TeXGyreAdventor"/>
                <a:cs typeface="TeXGyreAdventor"/>
              </a:rPr>
              <a:t> 1,40</a:t>
            </a:r>
            <a:r>
              <a:rPr lang="fr-FR" sz="1000" spc="-5" dirty="0">
                <a:latin typeface="TeXGyreAdventor"/>
                <a:cs typeface="TeXGyreAdventor"/>
              </a:rPr>
              <a:t> </a:t>
            </a:r>
            <a:r>
              <a:rPr sz="1000" spc="-5" dirty="0">
                <a:latin typeface="TeXGyreAdventor"/>
                <a:cs typeface="TeXGyreAdventor"/>
              </a:rPr>
              <a:t>€ </a:t>
            </a:r>
            <a:r>
              <a:rPr sz="1000" dirty="0">
                <a:latin typeface="TeXGyreAdventor"/>
                <a:cs typeface="TeXGyreAdventor"/>
              </a:rPr>
              <a:t>/ </a:t>
            </a:r>
            <a:r>
              <a:rPr sz="1000" spc="-5" dirty="0">
                <a:latin typeface="TeXGyreAdventor"/>
                <a:cs typeface="TeXGyreAdventor"/>
              </a:rPr>
              <a:t>heure effectuée pour les frais de</a:t>
            </a:r>
            <a:r>
              <a:rPr sz="1000" spc="-20" dirty="0">
                <a:latin typeface="TeXGyreAdventor"/>
                <a:cs typeface="TeXGyreAdventor"/>
              </a:rPr>
              <a:t> </a:t>
            </a:r>
            <a:r>
              <a:rPr sz="1000" spc="-5" dirty="0">
                <a:latin typeface="TeXGyreAdventor"/>
                <a:cs typeface="TeXGyreAdventor"/>
              </a:rPr>
              <a:t>gestion</a:t>
            </a:r>
            <a:r>
              <a:rPr lang="fr-FR" sz="1000" spc="-5" dirty="0">
                <a:latin typeface="TeXGyreAdventor"/>
                <a:cs typeface="TeXGyreAdventor"/>
              </a:rPr>
              <a:t> administratif (au 1</a:t>
            </a:r>
            <a:r>
              <a:rPr lang="fr-FR" sz="1000" spc="-5" baseline="30000" dirty="0">
                <a:latin typeface="TeXGyreAdventor"/>
                <a:cs typeface="TeXGyreAdventor"/>
              </a:rPr>
              <a:t>er</a:t>
            </a:r>
            <a:r>
              <a:rPr lang="fr-FR" sz="1000" spc="-5" dirty="0">
                <a:latin typeface="TeXGyreAdventor"/>
                <a:cs typeface="TeXGyreAdventor"/>
              </a:rPr>
              <a:t> Avril 2018)</a:t>
            </a:r>
            <a:endParaRPr sz="1000" dirty="0">
              <a:latin typeface="TeXGyreAdventor"/>
              <a:cs typeface="TeXGyreAdventor"/>
            </a:endParaRPr>
          </a:p>
          <a:p>
            <a:pPr marL="273685">
              <a:lnSpc>
                <a:spcPct val="100000"/>
              </a:lnSpc>
              <a:spcBef>
                <a:spcPts val="755"/>
              </a:spcBef>
            </a:pPr>
            <a:r>
              <a:rPr sz="1100" b="1" spc="-5" dirty="0">
                <a:latin typeface="TeXGyreAdventor"/>
                <a:cs typeface="TeXGyreAdventor"/>
              </a:rPr>
              <a:t>Un devis gratuit est établi pour toute prestation et/ou pour tout bénéficiaire sur simple</a:t>
            </a:r>
            <a:r>
              <a:rPr sz="1100" b="1" spc="-25" dirty="0">
                <a:latin typeface="TeXGyreAdventor"/>
                <a:cs typeface="TeXGyreAdventor"/>
              </a:rPr>
              <a:t> </a:t>
            </a:r>
            <a:r>
              <a:rPr sz="1100" b="1" spc="-5" dirty="0">
                <a:latin typeface="TeXGyreAdventor"/>
                <a:cs typeface="TeXGyreAdventor"/>
              </a:rPr>
              <a:t>demande</a:t>
            </a:r>
            <a:endParaRPr sz="1100" dirty="0">
              <a:latin typeface="TeXGyreAdventor"/>
              <a:cs typeface="TeXGyreAdventor"/>
            </a:endParaRPr>
          </a:p>
          <a:p>
            <a:pPr marL="12700">
              <a:lnSpc>
                <a:spcPts val="935"/>
              </a:lnSpc>
              <a:spcBef>
                <a:spcPts val="85"/>
              </a:spcBef>
            </a:pPr>
            <a:r>
              <a:rPr sz="800" b="1" u="sng" spc="-5" dirty="0">
                <a:uFill>
                  <a:solidFill>
                    <a:srgbClr val="000000"/>
                  </a:solidFill>
                </a:uFill>
                <a:latin typeface="TeXGyreAdventor"/>
                <a:cs typeface="TeXGyreAdventor"/>
              </a:rPr>
              <a:t>MODALITES DE</a:t>
            </a:r>
            <a:r>
              <a:rPr sz="800" b="1" u="sng" spc="-10" dirty="0">
                <a:uFill>
                  <a:solidFill>
                    <a:srgbClr val="000000"/>
                  </a:solidFill>
                </a:uFill>
                <a:latin typeface="TeXGyreAdventor"/>
                <a:cs typeface="TeXGyreAdventor"/>
              </a:rPr>
              <a:t> </a:t>
            </a:r>
            <a:r>
              <a:rPr sz="800" b="1" u="sng" spc="-5" dirty="0">
                <a:uFill>
                  <a:solidFill>
                    <a:srgbClr val="000000"/>
                  </a:solidFill>
                </a:uFill>
                <a:latin typeface="TeXGyreAdventor"/>
                <a:cs typeface="TeXGyreAdventor"/>
              </a:rPr>
              <a:t>REGLEMENT</a:t>
            </a:r>
            <a:r>
              <a:rPr sz="800" spc="-5" dirty="0">
                <a:latin typeface="TeXGyreAdventor"/>
                <a:cs typeface="TeXGyreAdventor"/>
              </a:rPr>
              <a:t>:</a:t>
            </a:r>
            <a:endParaRPr sz="800" dirty="0">
              <a:latin typeface="TeXGyreAdventor"/>
              <a:cs typeface="TeXGyreAdventor"/>
            </a:endParaRPr>
          </a:p>
          <a:p>
            <a:pPr marL="184150" indent="-171450">
              <a:lnSpc>
                <a:spcPts val="965"/>
              </a:lnSpc>
              <a:buSzPct val="106250"/>
              <a:buChar char="-"/>
              <a:tabLst>
                <a:tab pos="183515" algn="l"/>
                <a:tab pos="184150" algn="l"/>
              </a:tabLst>
            </a:pPr>
            <a:r>
              <a:rPr sz="800" spc="-5" dirty="0">
                <a:latin typeface="TeXGyreAdventor"/>
                <a:cs typeface="TeXGyreAdventor"/>
              </a:rPr>
              <a:t>Par règlement en numéraire </a:t>
            </a:r>
            <a:r>
              <a:rPr sz="800" dirty="0">
                <a:latin typeface="TeXGyreAdventor"/>
                <a:cs typeface="TeXGyreAdventor"/>
              </a:rPr>
              <a:t>à </a:t>
            </a:r>
            <a:r>
              <a:rPr sz="800" spc="-5" dirty="0">
                <a:latin typeface="TeXGyreAdventor"/>
                <a:cs typeface="TeXGyreAdventor"/>
              </a:rPr>
              <a:t>la caisse du comptable chargé du</a:t>
            </a:r>
            <a:r>
              <a:rPr sz="800" spc="-10" dirty="0">
                <a:latin typeface="TeXGyreAdventor"/>
                <a:cs typeface="TeXGyreAdventor"/>
              </a:rPr>
              <a:t> recouvrement</a:t>
            </a:r>
            <a:endParaRPr sz="800" dirty="0">
              <a:latin typeface="TeXGyreAdventor"/>
              <a:cs typeface="TeXGyreAdventor"/>
            </a:endParaRPr>
          </a:p>
          <a:p>
            <a:pPr marL="184150" marR="32384" indent="-171450">
              <a:lnSpc>
                <a:spcPts val="960"/>
              </a:lnSpc>
              <a:spcBef>
                <a:spcPts val="55"/>
              </a:spcBef>
              <a:buSzPct val="106250"/>
              <a:buChar char="-"/>
              <a:tabLst>
                <a:tab pos="183515" algn="l"/>
                <a:tab pos="184150" algn="l"/>
              </a:tabLst>
            </a:pPr>
            <a:r>
              <a:rPr sz="800" spc="-5" dirty="0">
                <a:latin typeface="TeXGyreAdventor"/>
                <a:cs typeface="TeXGyreAdventor"/>
              </a:rPr>
              <a:t>Par chèque bancaire adressé au comptable chargé du recouvrement (chèque libellé </a:t>
            </a:r>
            <a:r>
              <a:rPr sz="800" dirty="0">
                <a:latin typeface="TeXGyreAdventor"/>
                <a:cs typeface="TeXGyreAdventor"/>
              </a:rPr>
              <a:t>à </a:t>
            </a:r>
            <a:r>
              <a:rPr sz="800" spc="-5" dirty="0">
                <a:latin typeface="TeXGyreAdventor"/>
                <a:cs typeface="TeXGyreAdventor"/>
              </a:rPr>
              <a:t>l’ordre du TRESOR PUBLIC DE SAINT-QUENTIN et les  adresser au 51 Boulevard Roosevelt 02100</a:t>
            </a:r>
            <a:r>
              <a:rPr sz="800" spc="-10" dirty="0">
                <a:latin typeface="TeXGyreAdventor"/>
                <a:cs typeface="TeXGyreAdventor"/>
              </a:rPr>
              <a:t> </a:t>
            </a:r>
            <a:r>
              <a:rPr sz="800" spc="-5" dirty="0">
                <a:latin typeface="TeXGyreAdventor"/>
                <a:cs typeface="TeXGyreAdventor"/>
              </a:rPr>
              <a:t>SAINT-QUENTIN</a:t>
            </a:r>
            <a:endParaRPr sz="800" dirty="0">
              <a:latin typeface="TeXGyreAdventor"/>
              <a:cs typeface="TeXGyreAdventor"/>
            </a:endParaRPr>
          </a:p>
          <a:p>
            <a:pPr marL="186055" indent="-173990">
              <a:lnSpc>
                <a:spcPts val="905"/>
              </a:lnSpc>
              <a:buChar char="-"/>
              <a:tabLst>
                <a:tab pos="186055" algn="l"/>
                <a:tab pos="186690" algn="l"/>
              </a:tabLst>
            </a:pPr>
            <a:r>
              <a:rPr sz="800" spc="-5" dirty="0">
                <a:latin typeface="TeXGyreAdventor"/>
                <a:cs typeface="TeXGyreAdventor"/>
              </a:rPr>
              <a:t>Par chèque</a:t>
            </a:r>
            <a:r>
              <a:rPr sz="800" spc="-10" dirty="0">
                <a:latin typeface="TeXGyreAdventor"/>
                <a:cs typeface="TeXGyreAdventor"/>
              </a:rPr>
              <a:t> </a:t>
            </a:r>
            <a:r>
              <a:rPr sz="800" spc="-5" dirty="0">
                <a:latin typeface="TeXGyreAdventor"/>
                <a:cs typeface="TeXGyreAdventor"/>
              </a:rPr>
              <a:t>CESU</a:t>
            </a:r>
            <a:endParaRPr sz="800" dirty="0">
              <a:latin typeface="TeXGyreAdventor"/>
              <a:cs typeface="TeXGyreAdventor"/>
            </a:endParaRPr>
          </a:p>
          <a:p>
            <a:pPr marL="184150" marR="94615" indent="-171450">
              <a:lnSpc>
                <a:spcPts val="960"/>
              </a:lnSpc>
              <a:spcBef>
                <a:spcPts val="55"/>
              </a:spcBef>
              <a:buSzPct val="106250"/>
              <a:buChar char="-"/>
              <a:tabLst>
                <a:tab pos="183515" algn="l"/>
                <a:tab pos="184150" algn="l"/>
              </a:tabLst>
            </a:pPr>
            <a:r>
              <a:rPr sz="800" spc="-5" dirty="0">
                <a:latin typeface="TeXGyreAdventor"/>
                <a:cs typeface="TeXGyreAdventor"/>
              </a:rPr>
              <a:t>Par virement sur le compte bancaire du comptable chargé du recouvrement: LIBELLEZ obligatoirement le chèque ou le mandat </a:t>
            </a:r>
            <a:r>
              <a:rPr sz="800" dirty="0">
                <a:latin typeface="TeXGyreAdventor"/>
                <a:cs typeface="TeXGyreAdventor"/>
              </a:rPr>
              <a:t>à </a:t>
            </a:r>
            <a:r>
              <a:rPr sz="800" spc="-5" dirty="0">
                <a:latin typeface="TeXGyreAdventor"/>
                <a:cs typeface="TeXGyreAdventor"/>
              </a:rPr>
              <a:t>l’ordre  du trésor public; n’envoyez pas de chèque sans indication du bénéficiaire ainsi que la référence de la</a:t>
            </a:r>
            <a:r>
              <a:rPr sz="800" dirty="0">
                <a:latin typeface="TeXGyreAdventor"/>
                <a:cs typeface="TeXGyreAdventor"/>
              </a:rPr>
              <a:t> </a:t>
            </a:r>
            <a:r>
              <a:rPr sz="800" spc="-10" dirty="0">
                <a:latin typeface="TeXGyreAdventor"/>
                <a:cs typeface="TeXGyreAdventor"/>
              </a:rPr>
              <a:t>créance</a:t>
            </a:r>
            <a:endParaRPr sz="800" dirty="0">
              <a:latin typeface="TeXGyreAdventor"/>
              <a:cs typeface="TeXGyreAdventor"/>
            </a:endParaRPr>
          </a:p>
          <a:p>
            <a:pPr>
              <a:lnSpc>
                <a:spcPct val="100000"/>
              </a:lnSpc>
              <a:spcBef>
                <a:spcPts val="25"/>
              </a:spcBef>
            </a:pPr>
            <a:endParaRPr sz="700" dirty="0">
              <a:latin typeface="TeXGyreAdventor"/>
              <a:cs typeface="TeXGyreAdventor"/>
            </a:endParaRPr>
          </a:p>
          <a:p>
            <a:pPr marL="12700">
              <a:lnSpc>
                <a:spcPts val="935"/>
              </a:lnSpc>
            </a:pPr>
            <a:r>
              <a:rPr sz="800" u="sng" spc="-5" dirty="0">
                <a:uFill>
                  <a:solidFill>
                    <a:srgbClr val="000000"/>
                  </a:solidFill>
                </a:uFill>
                <a:latin typeface="Arial"/>
                <a:cs typeface="Arial"/>
              </a:rPr>
              <a:t>** INFORMATIONS CREDIT</a:t>
            </a:r>
            <a:r>
              <a:rPr sz="800" u="sng" spc="-10" dirty="0">
                <a:uFill>
                  <a:solidFill>
                    <a:srgbClr val="000000"/>
                  </a:solidFill>
                </a:uFill>
                <a:latin typeface="Arial"/>
                <a:cs typeface="Arial"/>
              </a:rPr>
              <a:t> </a:t>
            </a:r>
            <a:r>
              <a:rPr sz="800" u="sng" dirty="0">
                <a:uFill>
                  <a:solidFill>
                    <a:srgbClr val="000000"/>
                  </a:solidFill>
                </a:uFill>
                <a:latin typeface="Arial"/>
                <a:cs typeface="Arial"/>
              </a:rPr>
              <a:t>D’IMPOT:</a:t>
            </a:r>
            <a:endParaRPr sz="800" dirty="0">
              <a:latin typeface="Arial"/>
              <a:cs typeface="Arial"/>
            </a:endParaRPr>
          </a:p>
          <a:p>
            <a:pPr marL="298450" marR="5080" indent="-285750">
              <a:lnSpc>
                <a:spcPts val="960"/>
              </a:lnSpc>
              <a:spcBef>
                <a:spcPts val="60"/>
              </a:spcBef>
              <a:tabLst>
                <a:tab pos="297815" algn="l"/>
              </a:tabLst>
            </a:pPr>
            <a:r>
              <a:rPr sz="850" dirty="0">
                <a:latin typeface="Arial"/>
                <a:cs typeface="Arial"/>
              </a:rPr>
              <a:t>-	</a:t>
            </a:r>
            <a:r>
              <a:rPr sz="800" spc="-5" dirty="0">
                <a:latin typeface="Arial"/>
                <a:cs typeface="Arial"/>
              </a:rPr>
              <a:t>Aux termes de </a:t>
            </a:r>
            <a:r>
              <a:rPr sz="800" dirty="0">
                <a:latin typeface="Arial"/>
                <a:cs typeface="Arial"/>
              </a:rPr>
              <a:t>l’</a:t>
            </a:r>
            <a:r>
              <a:rPr sz="800" u="sng" dirty="0">
                <a:solidFill>
                  <a:srgbClr val="FB4917"/>
                </a:solidFill>
                <a:uFill>
                  <a:solidFill>
                    <a:srgbClr val="FB4917"/>
                  </a:solidFill>
                </a:uFill>
                <a:latin typeface="Arial"/>
                <a:cs typeface="Arial"/>
                <a:hlinkClick r:id="rId4"/>
              </a:rPr>
              <a:t>article </a:t>
            </a:r>
            <a:r>
              <a:rPr sz="800" u="sng" spc="-5" dirty="0">
                <a:solidFill>
                  <a:srgbClr val="FB4917"/>
                </a:solidFill>
                <a:uFill>
                  <a:solidFill>
                    <a:srgbClr val="FB4917"/>
                  </a:solidFill>
                </a:uFill>
                <a:latin typeface="Arial"/>
                <a:cs typeface="Arial"/>
                <a:hlinkClick r:id="rId4"/>
              </a:rPr>
              <a:t>199 </a:t>
            </a:r>
            <a:r>
              <a:rPr sz="800" u="sng" dirty="0">
                <a:solidFill>
                  <a:srgbClr val="FB4917"/>
                </a:solidFill>
                <a:uFill>
                  <a:solidFill>
                    <a:srgbClr val="FB4917"/>
                  </a:solidFill>
                </a:uFill>
                <a:latin typeface="Arial"/>
                <a:cs typeface="Arial"/>
                <a:hlinkClick r:id="rId4"/>
              </a:rPr>
              <a:t>sexdecies </a:t>
            </a:r>
            <a:r>
              <a:rPr sz="800" u="sng" spc="-5" dirty="0">
                <a:solidFill>
                  <a:srgbClr val="FB4917"/>
                </a:solidFill>
                <a:uFill>
                  <a:solidFill>
                    <a:srgbClr val="FB4917"/>
                  </a:solidFill>
                </a:uFill>
                <a:latin typeface="Arial"/>
                <a:cs typeface="Arial"/>
                <a:hlinkClick r:id="rId4"/>
              </a:rPr>
              <a:t>du </a:t>
            </a:r>
            <a:r>
              <a:rPr sz="800" u="sng" dirty="0">
                <a:solidFill>
                  <a:srgbClr val="FB4917"/>
                </a:solidFill>
                <a:uFill>
                  <a:solidFill>
                    <a:srgbClr val="FB4917"/>
                  </a:solidFill>
                </a:uFill>
                <a:latin typeface="Arial"/>
                <a:cs typeface="Arial"/>
                <a:hlinkClick r:id="rId4"/>
              </a:rPr>
              <a:t>code </a:t>
            </a:r>
            <a:r>
              <a:rPr sz="800" u="sng" spc="-5" dirty="0">
                <a:solidFill>
                  <a:srgbClr val="FB4917"/>
                </a:solidFill>
                <a:uFill>
                  <a:solidFill>
                    <a:srgbClr val="FB4917"/>
                  </a:solidFill>
                </a:uFill>
                <a:latin typeface="Arial"/>
                <a:cs typeface="Arial"/>
                <a:hlinkClick r:id="rId4"/>
              </a:rPr>
              <a:t>général des impôts </a:t>
            </a:r>
            <a:r>
              <a:rPr sz="800" u="sng" dirty="0">
                <a:solidFill>
                  <a:srgbClr val="FB4917"/>
                </a:solidFill>
                <a:uFill>
                  <a:solidFill>
                    <a:srgbClr val="FB4917"/>
                  </a:solidFill>
                </a:uFill>
                <a:latin typeface="Arial"/>
                <a:cs typeface="Arial"/>
                <a:hlinkClick r:id="rId4"/>
              </a:rPr>
              <a:t>(CGI)</a:t>
            </a:r>
            <a:r>
              <a:rPr sz="800" dirty="0">
                <a:solidFill>
                  <a:srgbClr val="FB4917"/>
                </a:solidFill>
                <a:latin typeface="Arial"/>
                <a:cs typeface="Arial"/>
                <a:hlinkClick r:id="rId4"/>
              </a:rPr>
              <a:t> </a:t>
            </a:r>
            <a:r>
              <a:rPr sz="800" dirty="0">
                <a:latin typeface="Arial"/>
                <a:cs typeface="Arial"/>
              </a:rPr>
              <a:t>, </a:t>
            </a:r>
            <a:r>
              <a:rPr sz="800" spc="-5" dirty="0">
                <a:latin typeface="Arial"/>
                <a:cs typeface="Arial"/>
              </a:rPr>
              <a:t>un </a:t>
            </a:r>
            <a:r>
              <a:rPr sz="800" dirty="0">
                <a:latin typeface="Arial"/>
                <a:cs typeface="Arial"/>
              </a:rPr>
              <a:t>crédit </a:t>
            </a:r>
            <a:r>
              <a:rPr sz="800" spc="-5" dirty="0">
                <a:latin typeface="Arial"/>
                <a:cs typeface="Arial"/>
              </a:rPr>
              <a:t>d’impôt </a:t>
            </a:r>
            <a:r>
              <a:rPr sz="800" dirty="0">
                <a:latin typeface="Arial"/>
                <a:cs typeface="Arial"/>
              </a:rPr>
              <a:t>sur </a:t>
            </a:r>
            <a:r>
              <a:rPr sz="800" spc="-5" dirty="0">
                <a:latin typeface="Arial"/>
                <a:cs typeface="Arial"/>
              </a:rPr>
              <a:t>le </a:t>
            </a:r>
            <a:r>
              <a:rPr sz="800" dirty="0">
                <a:latin typeface="Arial"/>
                <a:cs typeface="Arial"/>
              </a:rPr>
              <a:t>revenu </a:t>
            </a:r>
            <a:r>
              <a:rPr sz="800" spc="-5" dirty="0">
                <a:latin typeface="Arial"/>
                <a:cs typeface="Arial"/>
              </a:rPr>
              <a:t>est accordé aux </a:t>
            </a:r>
            <a:r>
              <a:rPr sz="800" dirty="0">
                <a:latin typeface="Arial"/>
                <a:cs typeface="Arial"/>
              </a:rPr>
              <a:t>contribuables </a:t>
            </a:r>
            <a:r>
              <a:rPr sz="800" spc="-5" dirty="0">
                <a:latin typeface="Arial"/>
                <a:cs typeface="Arial"/>
              </a:rPr>
              <a:t>qui </a:t>
            </a:r>
            <a:r>
              <a:rPr sz="800" dirty="0">
                <a:latin typeface="Arial"/>
                <a:cs typeface="Arial"/>
              </a:rPr>
              <a:t>supportent  </a:t>
            </a:r>
            <a:r>
              <a:rPr sz="800" spc="-5" dirty="0">
                <a:latin typeface="Arial"/>
                <a:cs typeface="Arial"/>
              </a:rPr>
              <a:t>des dépenses au titre de l’emploi direct d’un </a:t>
            </a:r>
            <a:r>
              <a:rPr sz="800" dirty="0">
                <a:latin typeface="Arial"/>
                <a:cs typeface="Arial"/>
              </a:rPr>
              <a:t>salarié </a:t>
            </a:r>
            <a:r>
              <a:rPr sz="800" spc="-5" dirty="0">
                <a:latin typeface="Arial"/>
                <a:cs typeface="Arial"/>
              </a:rPr>
              <a:t>ainsi que du </a:t>
            </a:r>
            <a:r>
              <a:rPr sz="800" dirty="0">
                <a:latin typeface="Arial"/>
                <a:cs typeface="Arial"/>
              </a:rPr>
              <a:t>recours soit à </a:t>
            </a:r>
            <a:r>
              <a:rPr sz="800" spc="-5" dirty="0">
                <a:latin typeface="Arial"/>
                <a:cs typeface="Arial"/>
              </a:rPr>
              <a:t>une association, une entreprise ou un organisme déclarés </a:t>
            </a:r>
            <a:r>
              <a:rPr sz="800" dirty="0">
                <a:latin typeface="Arial"/>
                <a:cs typeface="Arial"/>
              </a:rPr>
              <a:t>soit à </a:t>
            </a:r>
            <a:r>
              <a:rPr sz="800" spc="-5" dirty="0">
                <a:latin typeface="Arial"/>
                <a:cs typeface="Arial"/>
              </a:rPr>
              <a:t>un  organisme </a:t>
            </a:r>
            <a:r>
              <a:rPr sz="800" dirty="0">
                <a:latin typeface="Arial"/>
                <a:cs typeface="Arial"/>
              </a:rPr>
              <a:t>à </a:t>
            </a:r>
            <a:r>
              <a:rPr sz="800" spc="-5" dirty="0">
                <a:latin typeface="Arial"/>
                <a:cs typeface="Arial"/>
              </a:rPr>
              <a:t>but non lucratif ayant pour objet l’aide </a:t>
            </a:r>
            <a:r>
              <a:rPr sz="800" dirty="0">
                <a:latin typeface="Arial"/>
                <a:cs typeface="Arial"/>
              </a:rPr>
              <a:t>à </a:t>
            </a:r>
            <a:r>
              <a:rPr sz="800" spc="-5" dirty="0">
                <a:latin typeface="Arial"/>
                <a:cs typeface="Arial"/>
              </a:rPr>
              <a:t>domicile et habilité au titre de l’aide </a:t>
            </a:r>
            <a:r>
              <a:rPr sz="800" dirty="0">
                <a:latin typeface="Arial"/>
                <a:cs typeface="Arial"/>
              </a:rPr>
              <a:t>sociale </a:t>
            </a:r>
            <a:r>
              <a:rPr sz="800" spc="-5" dirty="0">
                <a:latin typeface="Arial"/>
                <a:cs typeface="Arial"/>
              </a:rPr>
              <a:t>ou </a:t>
            </a:r>
            <a:r>
              <a:rPr sz="800" dirty="0">
                <a:latin typeface="Arial"/>
                <a:cs typeface="Arial"/>
              </a:rPr>
              <a:t>conventionné </a:t>
            </a:r>
            <a:r>
              <a:rPr sz="800" spc="-5" dirty="0">
                <a:latin typeface="Arial"/>
                <a:cs typeface="Arial"/>
              </a:rPr>
              <a:t>par un organisme de </a:t>
            </a:r>
            <a:r>
              <a:rPr sz="800" dirty="0">
                <a:latin typeface="Arial"/>
                <a:cs typeface="Arial"/>
              </a:rPr>
              <a:t>sécurité  sociale, </a:t>
            </a:r>
            <a:r>
              <a:rPr sz="800" spc="-5" dirty="0">
                <a:latin typeface="Arial"/>
                <a:cs typeface="Arial"/>
              </a:rPr>
              <a:t>pour les </a:t>
            </a:r>
            <a:r>
              <a:rPr sz="800" dirty="0">
                <a:latin typeface="Arial"/>
                <a:cs typeface="Arial"/>
              </a:rPr>
              <a:t>services à </a:t>
            </a:r>
            <a:r>
              <a:rPr sz="800" spc="-5" dirty="0">
                <a:latin typeface="Arial"/>
                <a:cs typeface="Arial"/>
              </a:rPr>
              <a:t>la personne </a:t>
            </a:r>
            <a:r>
              <a:rPr sz="800" dirty="0">
                <a:latin typeface="Arial"/>
                <a:cs typeface="Arial"/>
              </a:rPr>
              <a:t>rendus à </a:t>
            </a:r>
            <a:r>
              <a:rPr sz="800" spc="-5" dirty="0">
                <a:latin typeface="Arial"/>
                <a:cs typeface="Arial"/>
              </a:rPr>
              <a:t>leur</a:t>
            </a:r>
            <a:r>
              <a:rPr sz="800" spc="-35" dirty="0">
                <a:latin typeface="Arial"/>
                <a:cs typeface="Arial"/>
              </a:rPr>
              <a:t> </a:t>
            </a:r>
            <a:r>
              <a:rPr sz="800" spc="-5" dirty="0">
                <a:latin typeface="Arial"/>
                <a:cs typeface="Arial"/>
              </a:rPr>
              <a:t>domicile.</a:t>
            </a:r>
            <a:endParaRPr sz="8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B491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496</Words>
  <Application>Microsoft Office PowerPoint</Application>
  <PresentationFormat>Personnalisé</PresentationFormat>
  <Paragraphs>43</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Arial Black</vt:lpstr>
      <vt:lpstr>Calibri</vt:lpstr>
      <vt:lpstr>TeXGyreAdventor</vt:lpstr>
      <vt:lpstr>Times New Roman</vt:lpstr>
      <vt:lpstr>Office Theme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Zamzar</dc:creator>
  <cp:lastModifiedBy>SivomCatelet</cp:lastModifiedBy>
  <cp:revision>8</cp:revision>
  <dcterms:created xsi:type="dcterms:W3CDTF">2021-02-15T07:41:28Z</dcterms:created>
  <dcterms:modified xsi:type="dcterms:W3CDTF">2021-10-11T07:24:13Z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or">
    <vt:lpwstr>Zamzar</vt:lpwstr>
  </property>
  <property fmtid="{D5CDD505-2E9C-101B-9397-08002B2CF9AE}" pid="3" name="LastSaved">
    <vt:filetime>2021-02-15T00:00:00Z</vt:filetime>
  </property>
</Properties>
</file>